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Leilani Hagen"/>
  <p:cmAuthor clrIdx="1" id="1" initials="" lastIdx="1" name="Michael Scherr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Mono-bold.fntdata"/><Relationship Id="rId14" Type="http://schemas.openxmlformats.org/officeDocument/2006/relationships/slide" Target="slides/slide8.xml"/><Relationship Id="rId58" Type="http://schemas.openxmlformats.org/officeDocument/2006/relationships/font" Target="fonts/Roboto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4T23:53:04.018">
    <p:pos x="6000" y="0"/>
    <p:text>we don't necessarily have to use these slides, but I think this is a good thing to point out, esp. if Tuan uses cmd in the presentation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19T19:14:00.988">
    <p:pos x="6000" y="0"/>
    <p:text>add troubleshooting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1-19T23:34:47.888">
    <p:pos x="6000" y="0"/>
    <p:text>TODO: will add bullets here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19T20:07:07.683">
    <p:pos x="6000" y="0"/>
    <p:text>leilani do a demo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download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b3dc8e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b3dc8e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option to use Git from the command line and also third party software should already be selected. If not, it is </a:t>
            </a:r>
            <a:r>
              <a:rPr lang="en"/>
              <a:t>recommended</a:t>
            </a:r>
            <a:r>
              <a:rPr lang="en"/>
              <a:t> to enable this option so we can use git on other command lines like windows cmd. And other terminal like programs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ff66a299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ff66a299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using a mac and have Xcode command line tools, you already have git. To confirm this, type “git --version” in your command line.</a:t>
            </a:r>
            <a:endParaRPr/>
          </a:p>
          <a:p>
            <a:pPr indent="0" lvl="0" marL="0" rtl="0" algn="l">
              <a:spcBef>
                <a:spcPts val="0"/>
              </a:spcBef>
              <a:spcAft>
                <a:spcPts val="0"/>
              </a:spcAft>
              <a:buNone/>
            </a:pPr>
            <a:r>
              <a:rPr lang="en"/>
              <a:t>If you see a related output similar to the bottom picture you are all set! You can skip the next steps.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ff0b969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ff0b969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slide #10 and click on the link to go to the sourceforge installer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to sourceforge makes sure you get an </a:t>
            </a:r>
            <a:r>
              <a:rPr i="1" lang="en"/>
              <a:t>installer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 not see a proper git version output on mac, we </a:t>
            </a:r>
            <a:r>
              <a:rPr lang="en"/>
              <a:t>recommend</a:t>
            </a:r>
            <a:r>
              <a:rPr lang="en"/>
              <a:t> searching git osx installer on our browser and downloading the most recent release of git.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4256eda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256eda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Verify your installation was successful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f0b969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ff0b969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a:t>
            </a:r>
            <a:r>
              <a:rPr lang="en"/>
              <a:t>installation</a:t>
            </a:r>
            <a:r>
              <a:rPr lang="en"/>
              <a:t>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a:t>
            </a:r>
            <a:r>
              <a:rPr lang="en"/>
              <a:t> your distro to see if it is Debian-based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ff0b969e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ff0b969e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RPM based distributions like Fedora, type “sudo dnf install git-all” in your command line tool and press enter. Once again, type “git version” to verify.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Look up your distro to see if it is RPM-based.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4256eda7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256eda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installation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 your distro to see if it is Debian-based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b4b9e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b4b9e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this demonstration, I am going to use git bash, this was installed with git.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Open up git bash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Verify version of git using “git --version”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Set up username and email by typing: “git config --global user.name &lt;username&gt;/ git config --global user.email &lt;email address&gt;, this will make git save your identification across your changed file, the --global flag saves this information across your whole system for git.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Find a project folder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t>
            </a:r>
            <a:r>
              <a:rPr lang="en">
                <a:solidFill>
                  <a:schemeClr val="dk1"/>
                </a:solidFill>
              </a:rPr>
              <a:t>m</a:t>
            </a:r>
            <a:r>
              <a:rPr lang="en">
                <a:solidFill>
                  <a:schemeClr val="dk1"/>
                </a:solidFill>
              </a:rPr>
              <a:t>kdir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“Cd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Type “git init”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show that this command created hidden files use “git init” use the command “ls -a”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don’t need to worry about these hidden files, but we will give a brief rundown for what they do.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fc055ae1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fc055ae1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 did was create new directory, moved into said directory, and initialize the repository with “git init”. This directory will house everything related to the project.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c046ea4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c046ea4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What is a repository?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What is a directory? A directory is a folder on your computer.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 repository is a container that lives in each directory that comes into existence when you type “git init”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often speak of the repository as if it is the directory itself. We say a file is “in” a repository just like files and directories are “in” directories. This is a good way to think of a repository. It’s kind of like a little container inside the directory that serves git’s copy of the directory, with copies of all the files that git can see and manage. This is why, if you accidentally delete a file, git can restore it for you, because git keeps a hidden copy in the </a:t>
            </a:r>
            <a:r>
              <a:rPr i="1" lang="en">
                <a:solidFill>
                  <a:schemeClr val="dk1"/>
                </a:solidFill>
              </a:rPr>
              <a:t>repository</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Any questions?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54256eda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4256eda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70e53db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70e53db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hidden .git file holds important information necessary for your project in version control and all the information about commits, remote repository address, etc. All of them are present in this folder. It also contains a log that stores file history.</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b3dc8e70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b3dc8e70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 now I am going to create some files for my project. The first file will be a hello world world project, the second will be a list of things I would want to do this Winter.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 git bash type “touch hello-world.txt” and “touch winter-list.txt”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Touch tells the command line that you want to make a file, the second argument is the name of that file with its type, in this case it is a text file so we add a .txt at the end.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Now we are going to edit the hello world file, to open a file from the bash command prompt, type “start &lt;file-name&gt;” this will open the file with your systems default program.</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can open and edit the file the normal way, but let's do it through bash.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“start hello-world.txt” to open it in your default editor for .txt files, for me it is notepad.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If you are using mac, you may have to use the command open -a TextEdit &lt;filename&gt;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Hello World! In the text editor. And save (ctrl + s, or file header menu).</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Add something to the hello world file….like hello world!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Let's do the same to our to-do list.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 will add some things that I would like to do this winter.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b4242e8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b4242e8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I see when I use the command start to open the hello-world text document. You may have notepad ++ instead of notepad if you chose to set it as your default text editor.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ff66a29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ff66a29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now I am going to create a file for our project.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Type “git status” to see the status of the files we created in this directory. What we see is that these two files are currently red, and under untracked. This means that git is currently NOT keeping track of the history of these files.</a:t>
            </a:r>
            <a:endParaRPr/>
          </a:p>
          <a:p>
            <a:pPr indent="-298450" lvl="0" marL="457200" rtl="0" algn="l">
              <a:spcBef>
                <a:spcPts val="0"/>
              </a:spcBef>
              <a:spcAft>
                <a:spcPts val="0"/>
              </a:spcAft>
              <a:buSzPts val="1100"/>
              <a:buAutoNum type="arabicPeriod"/>
            </a:pPr>
            <a:r>
              <a:rPr lang="en"/>
              <a:t>To change this, type “git add &lt;file_name&gt;. You can add files individually, or if you want to add everything in the directory you can type “git add .”. Adding a dot after will tell the terminal to add all the files in the current directory.</a:t>
            </a:r>
            <a:endParaRPr/>
          </a:p>
          <a:p>
            <a:pPr indent="-298450" lvl="0" marL="457200" rtl="0" algn="l">
              <a:spcBef>
                <a:spcPts val="0"/>
              </a:spcBef>
              <a:spcAft>
                <a:spcPts val="0"/>
              </a:spcAft>
              <a:buSzPts val="1100"/>
              <a:buAutoNum type="arabicPeriod"/>
            </a:pPr>
            <a:r>
              <a:rPr lang="en"/>
              <a:t>Now confirm the files states have changed by typing “git status” again.</a:t>
            </a:r>
            <a:endParaRPr/>
          </a:p>
          <a:p>
            <a:pPr indent="-298450" lvl="0" marL="457200" rtl="0" algn="l">
              <a:spcBef>
                <a:spcPts val="0"/>
              </a:spcBef>
              <a:spcAft>
                <a:spcPts val="0"/>
              </a:spcAft>
              <a:buSzPts val="1100"/>
              <a:buAutoNum type="arabicPeriod"/>
            </a:pPr>
            <a:r>
              <a:rPr lang="en"/>
              <a:t>We will see that the files are green and now under changes to be </a:t>
            </a:r>
            <a:r>
              <a:rPr lang="en"/>
              <a:t>committed</a:t>
            </a:r>
            <a:r>
              <a:rPr lang="en"/>
              <a:t>. A commit is a snapshot of a repository. We will talk about this soon.</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9b982e8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9b982e8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you should see after creating the two files and typing “git status”.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9b982e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9b982e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“git add” command, we can see that the files are now staged </a:t>
            </a:r>
            <a:r>
              <a:rPr lang="en"/>
              <a:t>by</a:t>
            </a:r>
            <a:r>
              <a:rPr lang="en"/>
              <a:t> git and ready for commit.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70e53db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70e53db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very helpful general graph of the file states in a git repository. It looks complicated but after some time it will make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newly created file will always start as an “Untracked file”. Using the git add command we modified the untracked files to now be staged.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It is up to you to tell git what files should be staged.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file is “staged” it gets placed in the </a:t>
            </a:r>
            <a:r>
              <a:rPr i="1" lang="en"/>
              <a:t>staging area</a:t>
            </a:r>
            <a:r>
              <a:rPr lang="en"/>
              <a:t>, which is basically the storage area for all the files that have been changed that you want to be included in the next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next step we will commit the files.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4256eda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4256eda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commit is a snapshot of a state of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commit has a change ID, and it is the state of all the files contained in the commit at a point in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add files to the snapshot by staging with the ‘add’ command like we did above, and once you’ve collected enough changed files and staged them, you are ready to commit your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time you make a commit, you want that commit to represent a state in that project that was important, like when you finished your first draft of the introduction in your essay, and a reference list that goes with it in another file. </a:t>
            </a:r>
            <a:r>
              <a:rPr lang="en">
                <a:solidFill>
                  <a:schemeClr val="dk1"/>
                </a:solidFill>
              </a:rPr>
              <a:t>Done with intro!”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add command would let you add both of these files that needs to be in the snapshot, and then commit would finalize and save the snapshot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9b982e8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9b982e8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it looks like we are ready to commit our files. git commit creates a commit, which is like a snapshot of your repository. These commits are snapshots of your entire repository at specific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Committing is one of the most important commands in git. Committing adds the files that were staged to git’s history. Git saves committed files using an SHA hash algorithm, meaning it compresses the files so they are smaller and easier to maintain.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make new commits often, based around logical units of change. This can be like first thing that comes to mind when your mom says “what did you today”. But in this case you talk about the changes you made to your files.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With the files in the staging area, type “git commit -m”initial commit”. The command “</a:t>
            </a:r>
            <a:r>
              <a:rPr lang="en"/>
              <a:t>g</a:t>
            </a:r>
            <a:r>
              <a:rPr lang="en"/>
              <a:t>it commit” tells git you want to commit these files, “-m” is a flag for creating a message. “Initial commit” is a common first commit message, it makes it easier to find it later.</a:t>
            </a:r>
            <a:endParaRPr/>
          </a:p>
          <a:p>
            <a:pPr indent="-298450" lvl="0" marL="457200" rtl="0" algn="l">
              <a:spcBef>
                <a:spcPts val="0"/>
              </a:spcBef>
              <a:spcAft>
                <a:spcPts val="0"/>
              </a:spcAft>
              <a:buSzPts val="1100"/>
              <a:buAutoNum type="arabicPeriod"/>
            </a:pPr>
            <a:r>
              <a:rPr lang="en"/>
              <a:t>If everything went well you should see a message telling you how many files were changed, the number of lines added/removed, and the name of the files.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9b982e8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9b982e8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4256eda7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4256eda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on either the powerpoint (.pptx) or pdf (.pdf) version of our slideshow. The powerpoint version contains out speaker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9b982e8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9b982e8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back at the Life Cycle graphic, we can see that after committing our files we have now made them unmodified. You can verify this by checking “git status” and seeing that there is nothing to be committed anymore.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 file has been committed it will continue its life within the Unmodified, Modified, and Staged life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files in the “</a:t>
            </a:r>
            <a:r>
              <a:rPr lang="en"/>
              <a:t>Unmodified</a:t>
            </a:r>
            <a:r>
              <a:rPr lang="en"/>
              <a:t>” state are tracked. This can be confusing, but it just means that they were included in the last commit, and git now considers them unchanged since the last commit.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9b982e8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9b982e8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each story there are going to me main characters, secondary characters, and others</a:t>
            </a:r>
            <a:r>
              <a:rPr lang="en"/>
              <a:t>. Each character plays a significant role in the story but some may not need much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like directors of committing repositories, we manage the roles of the files, main characters are going to be the files that are often </a:t>
            </a:r>
            <a:r>
              <a:rPr lang="en"/>
              <a:t>changed</a:t>
            </a:r>
            <a:r>
              <a:rPr lang="en"/>
              <a:t>, and other characters not so much.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dc2d13a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dc2d13a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git’s structure, git doesn’t have a traditional “undo” command. But you can undo things, and it usually amounts to a “going back in time” to a previous state of your project.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9dc2d1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9dc2d1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purple highlights here is the commit IDs. Each commit has an ID so that they can be told apart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recent commit is actually at the top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b982e8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b982e8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out previous commits.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changeID from the previous slide and revert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revert is the simplest and safest way to “undo” a commit. It simply commits the inverse of the commit you are “undoing,” and by doing this you still add this action of “undoing” the last commit to your history. This way, everything gets documented, and if you want to undo the undo, you can do that easily by just undoing the new most recent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a git revert</a:t>
            </a:r>
            <a:endParaRPr/>
          </a:p>
          <a:p>
            <a:pPr indent="0" lvl="0" marL="0" rtl="0" algn="l">
              <a:spcBef>
                <a:spcPts val="0"/>
              </a:spcBef>
              <a:spcAft>
                <a:spcPts val="0"/>
              </a:spcAft>
              <a:buNone/>
            </a:pPr>
            <a:r>
              <a:rPr lang="en"/>
              <a:t>Type git revert &lt;commit ID&gt;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ca5255f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ca5255f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out previous commits.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changeID from the previous slide and revert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revert is the simplest and safest way to “undo” a commit. It simply commits the inverse of the commit you are “undoing,” and by doing this you still add this action of “undoing” the last commit to your history. This way, everything gets documented, and if you want to undo the undo, you can do that easily by just undoing the new most recent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a git revert</a:t>
            </a:r>
            <a:endParaRPr/>
          </a:p>
          <a:p>
            <a:pPr indent="0" lvl="0" marL="0" rtl="0" algn="l">
              <a:spcBef>
                <a:spcPts val="0"/>
              </a:spcBef>
              <a:spcAft>
                <a:spcPts val="0"/>
              </a:spcAft>
              <a:buNone/>
            </a:pPr>
            <a:r>
              <a:rPr lang="en"/>
              <a:t>Type git revert &lt;commit ID&gt;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256eda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256eda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git command for “undoing” commits called reset, and it is commonly used, but it is a little bit riskier, because </a:t>
            </a:r>
            <a:r>
              <a:rPr b="1" lang="en"/>
              <a:t>git reset</a:t>
            </a:r>
            <a:r>
              <a:rPr lang="en"/>
              <a:t> simply deletes the last commit without saving any history about it. It makes it as if the commit never happened. This can be useful in some situations but it can also cause problems if not used correctly, so we recommend you stick to git revert for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b3dc8e7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b3dc8e7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think you were done with a new feature of your app and ready to commit your changes, but realized you forgot an edge-case somewhere? You can simply make the new changes, stage them with the add command, and then use </a:t>
            </a:r>
            <a:r>
              <a:rPr b="1" lang="en"/>
              <a:t>git commit amend </a:t>
            </a:r>
            <a:r>
              <a:rPr lang="en"/>
              <a:t>to add the changes to the previous commit! No need to revert, just simply add them retroactively.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9dc2d13a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9dc2d13a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 (put this slide at the end of the “Undoing Things!” sildes)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commit whenever you are at a place in your project that you want to remember. If you’re coding, and you’ve gotten one of your functions to work, but another one is still broken, commit! That way if that first function somehow breaks later, you can go back and see how it was working before.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8afd67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8afd67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Tuan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Remote repositories are usually just one copy of a project that is stored in the cloud. There is usually at least one other copy that you store on your own computer, or multiple copies if it is a collaborative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c9cf2ba63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c9cf2ba63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clicked into the file, click download!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8afd671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8afd671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298450" lvl="0" marL="457200" rtl="0" algn="l">
              <a:spcBef>
                <a:spcPts val="0"/>
              </a:spcBef>
              <a:spcAft>
                <a:spcPts val="0"/>
              </a:spcAft>
              <a:buSzPts val="1100"/>
              <a:buChar char="-"/>
            </a:pPr>
            <a:r>
              <a:rPr lang="en"/>
              <a:t>What are remote repositories good for?</a:t>
            </a:r>
            <a:endParaRPr/>
          </a:p>
          <a:p>
            <a:pPr indent="0" lvl="0" marL="0" rtl="0" algn="l">
              <a:spcBef>
                <a:spcPts val="0"/>
              </a:spcBef>
              <a:spcAft>
                <a:spcPts val="0"/>
              </a:spcAft>
              <a:buNone/>
            </a:pPr>
            <a:r>
              <a:rPr lang="en"/>
              <a:t>Might make the arrows to remote dotted to signify cloud storage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8afd67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8afd67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Collaborative remote structure (this is where it gets interesting):</a:t>
            </a:r>
            <a:r>
              <a:rPr lang="en"/>
              <a:t> </a:t>
            </a:r>
            <a:r>
              <a:rPr lang="en"/>
              <a:t> In this setup, each member  will have a varying level of access to the remote project copy, and will typically work by making changes to their own copy before finalizing the changes and adding them to the remote repository.</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Might make the arrows to remote dotted to signify cloud storage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ff66a29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ff66a29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key for github to recognize your machine. It’s the only way to allow your machine connect to your git account and modify your project. Without key, the only thing you can do is cloning.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c10cfa2a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c10cfa2a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fc055ae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fc055ae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ff66a29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ff66a29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ff66a29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ff66a29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ff66a29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ff66a29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70e53db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70e53db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fc055ae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fc055ae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fc055ae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fc055ae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days keeping track of your files is important. Especially since many of us are working and studying from home. The time spent searching for files could be used for more important things. Luckily there are great tools to handle this.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fc055ae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fc055ae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Think of it as “pulling down” or “copying” the changes from your remote into your local repository.</a:t>
            </a:r>
            <a:endParaRPr/>
          </a:p>
          <a:p>
            <a:pPr indent="0" lvl="0" marL="0" rtl="0" algn="l">
              <a:spcBef>
                <a:spcPts val="0"/>
              </a:spcBef>
              <a:spcAft>
                <a:spcPts val="0"/>
              </a:spcAft>
              <a:buClr>
                <a:schemeClr val="dk1"/>
              </a:buClr>
              <a:buSzPts val="1100"/>
              <a:buFont typeface="Arial"/>
              <a:buNone/>
            </a:pPr>
            <a:r>
              <a:rPr lang="en"/>
              <a:t>Pulling is very important for collaboration, because it lets you download the changes that your teammate made to the remote repo.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b3dc8e7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b3dc8e7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Remeber, we’re still learning too, so no tough </a:t>
            </a:r>
            <a:r>
              <a:rPr lang="en"/>
              <a:t>questions</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fc055ae1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fc055ae1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we will introduce Git. </a:t>
            </a:r>
            <a:r>
              <a:rPr lang="en">
                <a:solidFill>
                  <a:schemeClr val="dk1"/>
                </a:solidFill>
              </a:rPr>
              <a:t>Git was created in 2005  by Linus Torvalds, an American Finnish software engineer. He also created Linux, a popular operating system already used by many CS students at PSU. What does git stand for? It is actually british slang for “unpleasant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a free open source, </a:t>
            </a:r>
            <a:r>
              <a:rPr lang="en"/>
              <a:t>distributed</a:t>
            </a:r>
            <a:r>
              <a:rPr lang="en"/>
              <a:t> version control system. A version control </a:t>
            </a:r>
            <a:r>
              <a:rPr lang="en"/>
              <a:t>system is software that records changes to files over time, </a:t>
            </a:r>
            <a:endParaRPr/>
          </a:p>
          <a:p>
            <a:pPr indent="0" lvl="0" marL="0" rtl="0" algn="l">
              <a:spcBef>
                <a:spcPts val="0"/>
              </a:spcBef>
              <a:spcAft>
                <a:spcPts val="0"/>
              </a:spcAft>
              <a:buNone/>
            </a:pPr>
            <a:r>
              <a:rPr lang="en"/>
              <a:t>so that you can recall specific versions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Distributed means that multiple people can use git to collaborate on a project without being on the same network.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Git is fast. it is written in C, a low level language that requires little interpretation which means reduced runtimes.</a:t>
            </a:r>
            <a:endParaRPr/>
          </a:p>
          <a:p>
            <a:pPr indent="-298450" lvl="0" marL="457200" rtl="0" algn="l">
              <a:spcBef>
                <a:spcPts val="0"/>
              </a:spcBef>
              <a:spcAft>
                <a:spcPts val="0"/>
              </a:spcAft>
              <a:buSzPts val="1100"/>
              <a:buChar char="-"/>
            </a:pPr>
            <a:r>
              <a:rPr lang="en"/>
              <a:t>Git is secure because it ensured the cryptographic integrity of every of </a:t>
            </a:r>
            <a:r>
              <a:rPr lang="en"/>
              <a:t>literally</a:t>
            </a:r>
            <a:r>
              <a:rPr lang="en"/>
              <a:t> every bit of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Using a VCS generally allows you to not worry about messing things up. There are other version control systems out there, but git is more widely used. A feature that really makes Git stand apart is its branching model, which we will later talk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files you manage through git does not always have to be code. For example: A </a:t>
            </a:r>
            <a:r>
              <a:rPr lang="en"/>
              <a:t>cookbook</a:t>
            </a:r>
            <a:r>
              <a:rPr lang="en"/>
              <a:t>, Dream journal, </a:t>
            </a:r>
            <a:r>
              <a:rPr lang="en"/>
              <a:t>screenplay,</a:t>
            </a:r>
            <a:r>
              <a:rPr lang="en"/>
              <a:t> or comic could be managed by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the way it works offline!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88b73f4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88b73f4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free. To get it, search Git in the search bar or go to </a:t>
            </a:r>
            <a:r>
              <a:rPr lang="en" u="sng">
                <a:solidFill>
                  <a:schemeClr val="hlink"/>
                </a:solidFill>
                <a:hlinkClick r:id="rId2"/>
              </a:rPr>
              <a:t>https://git-scm.com/downloads</a:t>
            </a:r>
            <a:r>
              <a:rPr lang="en"/>
              <a:t>. There you will find the download link in the middle of the page. From there you will proceed to the download page asking for your operating system you are using. Since I am using windows, I will click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(download and install git)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9dc2d1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9dc2d13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comfortable with using Vim go ahead and keep clicking next after this. If not, I </a:t>
            </a:r>
            <a:r>
              <a:rPr lang="en"/>
              <a:t>recommend</a:t>
            </a:r>
            <a:r>
              <a:rPr lang="en"/>
              <a:t> selecting Notepad ++ as Git’s default text editor.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9dc2d13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9dc2d13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6.jp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ourceforge.net/projects/git-osx-installer/" TargetMode="External"/><Relationship Id="rId4" Type="http://schemas.openxmlformats.org/officeDocument/2006/relationships/image" Target="../media/image21.png"/><Relationship Id="rId5"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30.jpg"/><Relationship Id="rId6" Type="http://schemas.openxmlformats.org/officeDocument/2006/relationships/hyperlink" Target="https://stackoverflow.com/questions/30461201/how-do-i-edit-path-bash-profile-on-os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leilanihagen/git-connected"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3.xml"/><Relationship Id="rId4"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jp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jp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4.xml"/><Relationship Id="rId4" Type="http://schemas.openxmlformats.org/officeDocument/2006/relationships/image" Target="../media/image35.png"/><Relationship Id="rId5"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atlassian.com/git/tutorials/git-ssh" TargetMode="External"/><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jpg"/><Relationship Id="rId4"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jpg"/><Relationship Id="rId4" Type="http://schemas.openxmlformats.org/officeDocument/2006/relationships/image" Target="../media/image6.jpg"/><Relationship Id="rId5"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Git-Connected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39" name="Google Shape;139;p22"/>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140" name="Google Shape;140;p22"/>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41" name="Google Shape;141;p22"/>
          <p:cNvPicPr preferRelativeResize="0"/>
          <p:nvPr/>
        </p:nvPicPr>
        <p:blipFill>
          <a:blip r:embed="rId5">
            <a:alphaModFix/>
          </a:blip>
          <a:stretch>
            <a:fillRect/>
          </a:stretch>
        </p:blipFill>
        <p:spPr>
          <a:xfrm>
            <a:off x="498425" y="1031800"/>
            <a:ext cx="4780025" cy="3916175"/>
          </a:xfrm>
          <a:prstGeom prst="rect">
            <a:avLst/>
          </a:prstGeom>
          <a:noFill/>
          <a:ln>
            <a:noFill/>
          </a:ln>
        </p:spPr>
      </p:pic>
      <p:sp>
        <p:nvSpPr>
          <p:cNvPr id="142" name="Google Shape;142;p22"/>
          <p:cNvSpPr/>
          <p:nvPr/>
        </p:nvSpPr>
        <p:spPr>
          <a:xfrm>
            <a:off x="240504" y="2663600"/>
            <a:ext cx="626100" cy="411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This option allows you to use git from git bash, Windows cmd, PowerShell and other places!</a:t>
            </a:r>
            <a:endParaRPr sz="3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32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a:t>
            </a:r>
            <a:endParaRPr/>
          </a:p>
        </p:txBody>
      </p:sp>
      <p:sp>
        <p:nvSpPr>
          <p:cNvPr id="149" name="Google Shape;149;p23"/>
          <p:cNvSpPr txBox="1"/>
          <p:nvPr>
            <p:ph idx="1" type="body"/>
          </p:nvPr>
        </p:nvSpPr>
        <p:spPr>
          <a:xfrm>
            <a:off x="311700" y="1025163"/>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have Xcode Command Line Tools on your mac, you already have git.</a:t>
            </a:r>
            <a:endParaRPr/>
          </a:p>
        </p:txBody>
      </p:sp>
      <p:pic>
        <p:nvPicPr>
          <p:cNvPr id="150" name="Google Shape;150;p23"/>
          <p:cNvPicPr preferRelativeResize="0"/>
          <p:nvPr/>
        </p:nvPicPr>
        <p:blipFill rotWithShape="1">
          <a:blip r:embed="rId3">
            <a:alphaModFix/>
          </a:blip>
          <a:srcRect b="16457" l="0" r="0" t="0"/>
          <a:stretch/>
        </p:blipFill>
        <p:spPr>
          <a:xfrm>
            <a:off x="239575" y="2024600"/>
            <a:ext cx="7186875" cy="829475"/>
          </a:xfrm>
          <a:prstGeom prst="rect">
            <a:avLst/>
          </a:prstGeom>
          <a:noFill/>
          <a:ln>
            <a:noFill/>
          </a:ln>
        </p:spPr>
      </p:pic>
      <p:sp>
        <p:nvSpPr>
          <p:cNvPr id="151" name="Google Shape;151;p23"/>
          <p:cNvSpPr txBox="1"/>
          <p:nvPr/>
        </p:nvSpPr>
        <p:spPr>
          <a:xfrm>
            <a:off x="311700" y="15459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a:t>
            </a:r>
            <a:r>
              <a:rPr b="1" lang="en" sz="1800">
                <a:solidFill>
                  <a:srgbClr val="FFFFFF"/>
                </a:solidFill>
                <a:latin typeface="Roboto Mono"/>
                <a:ea typeface="Roboto Mono"/>
                <a:cs typeface="Roboto Mono"/>
                <a:sym typeface="Roboto Mono"/>
              </a:rPr>
              <a:t>‘git --version’</a:t>
            </a:r>
            <a:r>
              <a:rPr lang="en" sz="1800">
                <a:solidFill>
                  <a:schemeClr val="lt2"/>
                </a:solidFill>
              </a:rPr>
              <a:t> </a:t>
            </a:r>
            <a:r>
              <a:rPr lang="en" sz="1800">
                <a:solidFill>
                  <a:schemeClr val="lt2"/>
                </a:solidFill>
              </a:rPr>
              <a:t>and press enter</a:t>
            </a:r>
            <a:endParaRPr sz="1800">
              <a:solidFill>
                <a:schemeClr val="lt2"/>
              </a:solidFill>
            </a:endParaRPr>
          </a:p>
        </p:txBody>
      </p:sp>
      <p:pic>
        <p:nvPicPr>
          <p:cNvPr id="152" name="Google Shape;152;p23"/>
          <p:cNvPicPr preferRelativeResize="0"/>
          <p:nvPr/>
        </p:nvPicPr>
        <p:blipFill rotWithShape="1">
          <a:blip r:embed="rId4">
            <a:alphaModFix/>
          </a:blip>
          <a:srcRect b="6959" l="0" r="0" t="0"/>
          <a:stretch/>
        </p:blipFill>
        <p:spPr>
          <a:xfrm>
            <a:off x="239575" y="3726550"/>
            <a:ext cx="7290426" cy="1242575"/>
          </a:xfrm>
          <a:prstGeom prst="rect">
            <a:avLst/>
          </a:prstGeom>
          <a:noFill/>
          <a:ln>
            <a:noFill/>
          </a:ln>
        </p:spPr>
      </p:pic>
      <p:sp>
        <p:nvSpPr>
          <p:cNvPr id="153" name="Google Shape;153;p23"/>
          <p:cNvSpPr txBox="1"/>
          <p:nvPr>
            <p:ph idx="1" type="body"/>
          </p:nvPr>
        </p:nvSpPr>
        <p:spPr>
          <a:xfrm>
            <a:off x="311700" y="2930350"/>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a git version number, then you already have git, and you can skip the next steps!</a:t>
            </a:r>
            <a:endParaRPr/>
          </a:p>
        </p:txBody>
      </p:sp>
      <p:pic>
        <p:nvPicPr>
          <p:cNvPr id="154" name="Google Shape;154;p23"/>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Install a Disk Image</a:t>
            </a:r>
            <a:endParaRPr/>
          </a:p>
        </p:txBody>
      </p:sp>
      <p:sp>
        <p:nvSpPr>
          <p:cNvPr id="160" name="Google Shape;160;p24"/>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a:t>
            </a:r>
            <a:r>
              <a:rPr lang="en" u="sng">
                <a:solidFill>
                  <a:schemeClr val="hlink"/>
                </a:solidFill>
                <a:hlinkClick r:id="rId3"/>
              </a:rPr>
              <a:t>https://sourceforge.net/projects/git-osx-installer/</a:t>
            </a:r>
            <a:r>
              <a:rPr lang="en"/>
              <a:t> </a:t>
            </a:r>
            <a:endParaRPr/>
          </a:p>
          <a:p>
            <a:pPr indent="0" lvl="0" marL="0" rtl="0" algn="l">
              <a:spcBef>
                <a:spcPts val="1600"/>
              </a:spcBef>
              <a:spcAft>
                <a:spcPts val="1600"/>
              </a:spcAft>
              <a:buNone/>
            </a:pPr>
            <a:r>
              <a:rPr lang="en"/>
              <a:t>Click on the link to download the latest disk image file (it will be at the top of the list)</a:t>
            </a:r>
            <a:endParaRPr/>
          </a:p>
        </p:txBody>
      </p:sp>
      <p:pic>
        <p:nvPicPr>
          <p:cNvPr id="161" name="Google Shape;161;p24"/>
          <p:cNvPicPr preferRelativeResize="0"/>
          <p:nvPr/>
        </p:nvPicPr>
        <p:blipFill>
          <a:blip r:embed="rId4">
            <a:alphaModFix/>
          </a:blip>
          <a:stretch>
            <a:fillRect/>
          </a:stretch>
        </p:blipFill>
        <p:spPr>
          <a:xfrm>
            <a:off x="311700" y="2522618"/>
            <a:ext cx="8520602" cy="1335506"/>
          </a:xfrm>
          <a:prstGeom prst="rect">
            <a:avLst/>
          </a:prstGeom>
          <a:noFill/>
          <a:ln>
            <a:noFill/>
          </a:ln>
        </p:spPr>
      </p:pic>
      <p:pic>
        <p:nvPicPr>
          <p:cNvPr id="162" name="Google Shape;162;p24"/>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16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Check Installation</a:t>
            </a:r>
            <a:endParaRPr/>
          </a:p>
        </p:txBody>
      </p:sp>
      <p:sp>
        <p:nvSpPr>
          <p:cNvPr id="168" name="Google Shape;168;p25"/>
          <p:cNvSpPr txBox="1"/>
          <p:nvPr>
            <p:ph idx="1" type="body"/>
          </p:nvPr>
        </p:nvSpPr>
        <p:spPr>
          <a:xfrm>
            <a:off x="239575" y="794550"/>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Check to make sure your install is successful with the following command:</a:t>
            </a:r>
            <a:endParaRPr/>
          </a:p>
        </p:txBody>
      </p:sp>
      <p:pic>
        <p:nvPicPr>
          <p:cNvPr id="169" name="Google Shape;169;p25"/>
          <p:cNvPicPr preferRelativeResize="0"/>
          <p:nvPr/>
        </p:nvPicPr>
        <p:blipFill rotWithShape="1">
          <a:blip r:embed="rId3">
            <a:alphaModFix/>
          </a:blip>
          <a:srcRect b="16457" l="0" r="0" t="0"/>
          <a:stretch/>
        </p:blipFill>
        <p:spPr>
          <a:xfrm>
            <a:off x="239575" y="1815688"/>
            <a:ext cx="7186875" cy="829475"/>
          </a:xfrm>
          <a:prstGeom prst="rect">
            <a:avLst/>
          </a:prstGeom>
          <a:noFill/>
          <a:ln>
            <a:noFill/>
          </a:ln>
        </p:spPr>
      </p:pic>
      <p:sp>
        <p:nvSpPr>
          <p:cNvPr id="170" name="Google Shape;170;p25"/>
          <p:cNvSpPr txBox="1"/>
          <p:nvPr/>
        </p:nvSpPr>
        <p:spPr>
          <a:xfrm>
            <a:off x="239575" y="137562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71" name="Google Shape;171;p25"/>
          <p:cNvPicPr preferRelativeResize="0"/>
          <p:nvPr/>
        </p:nvPicPr>
        <p:blipFill rotWithShape="1">
          <a:blip r:embed="rId4">
            <a:alphaModFix/>
          </a:blip>
          <a:srcRect b="6959" l="0" r="0" t="0"/>
          <a:stretch/>
        </p:blipFill>
        <p:spPr>
          <a:xfrm>
            <a:off x="239575" y="3290875"/>
            <a:ext cx="7290426" cy="1242575"/>
          </a:xfrm>
          <a:prstGeom prst="rect">
            <a:avLst/>
          </a:prstGeom>
          <a:noFill/>
          <a:ln>
            <a:noFill/>
          </a:ln>
        </p:spPr>
      </p:pic>
      <p:sp>
        <p:nvSpPr>
          <p:cNvPr id="172" name="Google Shape;172;p25"/>
          <p:cNvSpPr txBox="1"/>
          <p:nvPr>
            <p:ph idx="1" type="body"/>
          </p:nvPr>
        </p:nvSpPr>
        <p:spPr>
          <a:xfrm>
            <a:off x="311700" y="2770075"/>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congrats, you have git!</a:t>
            </a:r>
            <a:endParaRPr/>
          </a:p>
        </p:txBody>
      </p:sp>
      <p:pic>
        <p:nvPicPr>
          <p:cNvPr id="173" name="Google Shape;173;p25"/>
          <p:cNvPicPr preferRelativeResize="0"/>
          <p:nvPr/>
        </p:nvPicPr>
        <p:blipFill>
          <a:blip r:embed="rId5">
            <a:alphaModFix/>
          </a:blip>
          <a:stretch>
            <a:fillRect/>
          </a:stretch>
        </p:blipFill>
        <p:spPr>
          <a:xfrm>
            <a:off x="8189044" y="118163"/>
            <a:ext cx="845783" cy="986677"/>
          </a:xfrm>
          <a:prstGeom prst="rect">
            <a:avLst/>
          </a:prstGeom>
          <a:noFill/>
          <a:ln>
            <a:noFill/>
          </a:ln>
        </p:spPr>
      </p:pic>
      <p:sp>
        <p:nvSpPr>
          <p:cNvPr id="174" name="Google Shape;174;p25"/>
          <p:cNvSpPr txBox="1"/>
          <p:nvPr>
            <p:ph idx="1" type="body"/>
          </p:nvPr>
        </p:nvSpPr>
        <p:spPr>
          <a:xfrm>
            <a:off x="239575" y="4660425"/>
            <a:ext cx="5294700" cy="52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Issues setting your PATH? Get help </a:t>
            </a:r>
            <a:r>
              <a:rPr lang="en" u="sng">
                <a:solidFill>
                  <a:schemeClr val="hlink"/>
                </a:solidFill>
                <a:hlinkClick r:id="rId6"/>
              </a:rPr>
              <a:t>here</a:t>
            </a:r>
            <a:r>
              <a:rPr lang="en"/>
              <a:t> </a:t>
            </a:r>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Debian-based distros</a:t>
            </a:r>
            <a:endParaRPr/>
          </a:p>
        </p:txBody>
      </p:sp>
      <p:sp>
        <p:nvSpPr>
          <p:cNvPr id="180" name="Google Shape;180;p26"/>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use the following command:</a:t>
            </a:r>
            <a:endParaRPr/>
          </a:p>
          <a:p>
            <a:pPr indent="0" lvl="0" marL="0" rtl="0" algn="l">
              <a:spcBef>
                <a:spcPts val="1600"/>
              </a:spcBef>
              <a:spcAft>
                <a:spcPts val="0"/>
              </a:spcAft>
              <a:buNone/>
            </a:pPr>
            <a:r>
              <a:rPr lang="en"/>
              <a:t>Debian ditros:</a:t>
            </a:r>
            <a:endParaRPr/>
          </a:p>
          <a:p>
            <a:pPr indent="0" lvl="0" marL="0" rtl="0" algn="l">
              <a:spcBef>
                <a:spcPts val="1600"/>
              </a:spcBef>
              <a:spcAft>
                <a:spcPts val="0"/>
              </a:spcAft>
              <a:buNone/>
            </a:pPr>
            <a:r>
              <a:rPr lang="en"/>
              <a:t>Ubuntu, Linux Mint, MX Linux, Deepin Linux, Kali Linux, PureOS. </a:t>
            </a:r>
            <a:endParaRPr/>
          </a:p>
          <a:p>
            <a:pPr indent="0" lvl="0" marL="0" rtl="0" algn="l">
              <a:spcBef>
                <a:spcPts val="1600"/>
              </a:spcBef>
              <a:spcAft>
                <a:spcPts val="1600"/>
              </a:spcAft>
              <a:buNone/>
            </a:pPr>
            <a:r>
              <a:t/>
            </a:r>
            <a:endParaRPr/>
          </a:p>
        </p:txBody>
      </p:sp>
      <p:sp>
        <p:nvSpPr>
          <p:cNvPr id="181" name="Google Shape;181;p26"/>
          <p:cNvSpPr txBox="1"/>
          <p:nvPr/>
        </p:nvSpPr>
        <p:spPr>
          <a:xfrm>
            <a:off x="373825" y="30741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apt install git-all’</a:t>
            </a:r>
            <a:r>
              <a:rPr lang="en" sz="1800">
                <a:solidFill>
                  <a:schemeClr val="lt2"/>
                </a:solidFill>
              </a:rPr>
              <a:t> and press enter</a:t>
            </a:r>
            <a:endParaRPr sz="1800">
              <a:solidFill>
                <a:schemeClr val="lt2"/>
              </a:solidFill>
            </a:endParaRPr>
          </a:p>
        </p:txBody>
      </p:sp>
      <p:pic>
        <p:nvPicPr>
          <p:cNvPr id="182" name="Google Shape;182;p26"/>
          <p:cNvPicPr preferRelativeResize="0"/>
          <p:nvPr/>
        </p:nvPicPr>
        <p:blipFill>
          <a:blip r:embed="rId3">
            <a:alphaModFix/>
          </a:blip>
          <a:stretch>
            <a:fillRect/>
          </a:stretch>
        </p:blipFill>
        <p:spPr>
          <a:xfrm>
            <a:off x="373825" y="3576905"/>
            <a:ext cx="8458475" cy="1133895"/>
          </a:xfrm>
          <a:prstGeom prst="rect">
            <a:avLst/>
          </a:prstGeom>
          <a:noFill/>
          <a:ln>
            <a:noFill/>
          </a:ln>
        </p:spPr>
      </p:pic>
      <p:pic>
        <p:nvPicPr>
          <p:cNvPr id="183" name="Google Shape;183;p26"/>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RPM-based distros</a:t>
            </a:r>
            <a:endParaRPr/>
          </a:p>
        </p:txBody>
      </p:sp>
      <p:sp>
        <p:nvSpPr>
          <p:cNvPr id="189" name="Google Shape;189;p27"/>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 RPM-based Linux distribution, use the following command:</a:t>
            </a:r>
            <a:endParaRPr/>
          </a:p>
          <a:p>
            <a:pPr indent="0" lvl="0" marL="0" rtl="0" algn="l">
              <a:spcBef>
                <a:spcPts val="1600"/>
              </a:spcBef>
              <a:spcAft>
                <a:spcPts val="0"/>
              </a:spcAft>
              <a:buNone/>
            </a:pPr>
            <a:r>
              <a:rPr lang="en"/>
              <a:t>RPM distros: Fedora, RHEL, CentOS.</a:t>
            </a:r>
            <a:endParaRPr/>
          </a:p>
          <a:p>
            <a:pPr indent="0" lvl="0" marL="0" rtl="0" algn="l">
              <a:spcBef>
                <a:spcPts val="1600"/>
              </a:spcBef>
              <a:spcAft>
                <a:spcPts val="1600"/>
              </a:spcAft>
              <a:buNone/>
            </a:pPr>
            <a:r>
              <a:t/>
            </a:r>
            <a:endParaRPr/>
          </a:p>
        </p:txBody>
      </p:sp>
      <p:sp>
        <p:nvSpPr>
          <p:cNvPr id="190" name="Google Shape;190;p27"/>
          <p:cNvSpPr txBox="1"/>
          <p:nvPr/>
        </p:nvSpPr>
        <p:spPr>
          <a:xfrm>
            <a:off x="342750" y="28307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dnf install git-all’</a:t>
            </a:r>
            <a:r>
              <a:rPr lang="en" sz="1800">
                <a:solidFill>
                  <a:schemeClr val="lt2"/>
                </a:solidFill>
              </a:rPr>
              <a:t> and press enter</a:t>
            </a:r>
            <a:endParaRPr sz="1800">
              <a:solidFill>
                <a:schemeClr val="lt2"/>
              </a:solidFill>
            </a:endParaRPr>
          </a:p>
        </p:txBody>
      </p:sp>
      <p:pic>
        <p:nvPicPr>
          <p:cNvPr id="191" name="Google Shape;191;p27"/>
          <p:cNvPicPr preferRelativeResize="0"/>
          <p:nvPr/>
        </p:nvPicPr>
        <p:blipFill rotWithShape="1">
          <a:blip r:embed="rId3">
            <a:alphaModFix/>
          </a:blip>
          <a:srcRect b="8573" l="32079" r="0" t="61108"/>
          <a:stretch/>
        </p:blipFill>
        <p:spPr>
          <a:xfrm>
            <a:off x="327225" y="3634955"/>
            <a:ext cx="8489551" cy="477345"/>
          </a:xfrm>
          <a:prstGeom prst="rect">
            <a:avLst/>
          </a:prstGeom>
          <a:noFill/>
          <a:ln>
            <a:noFill/>
          </a:ln>
        </p:spPr>
      </p:pic>
      <p:pic>
        <p:nvPicPr>
          <p:cNvPr id="192" name="Google Shape;192;p27"/>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Check Installation</a:t>
            </a:r>
            <a:endParaRPr/>
          </a:p>
        </p:txBody>
      </p:sp>
      <p:sp>
        <p:nvSpPr>
          <p:cNvPr id="198" name="Google Shape;198;p28"/>
          <p:cNvSpPr txBox="1"/>
          <p:nvPr/>
        </p:nvSpPr>
        <p:spPr>
          <a:xfrm>
            <a:off x="373825" y="13144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99" name="Google Shape;199;p28"/>
          <p:cNvPicPr preferRelativeResize="0"/>
          <p:nvPr/>
        </p:nvPicPr>
        <p:blipFill>
          <a:blip r:embed="rId4">
            <a:alphaModFix/>
          </a:blip>
          <a:stretch>
            <a:fillRect/>
          </a:stretch>
        </p:blipFill>
        <p:spPr>
          <a:xfrm>
            <a:off x="8189044" y="118163"/>
            <a:ext cx="845783" cy="986677"/>
          </a:xfrm>
          <a:prstGeom prst="rect">
            <a:avLst/>
          </a:prstGeom>
          <a:noFill/>
          <a:ln>
            <a:noFill/>
          </a:ln>
        </p:spPr>
      </p:pic>
      <p:sp>
        <p:nvSpPr>
          <p:cNvPr id="200" name="Google Shape;200;p28"/>
          <p:cNvSpPr txBox="1"/>
          <p:nvPr/>
        </p:nvSpPr>
        <p:spPr>
          <a:xfrm>
            <a:off x="560075" y="27189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If you see a version number, your install was successful!</a:t>
            </a:r>
            <a:endParaRPr sz="18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Bash First time set up</a:t>
            </a:r>
            <a:endParaRPr/>
          </a:p>
        </p:txBody>
      </p:sp>
      <p:pic>
        <p:nvPicPr>
          <p:cNvPr id="206" name="Google Shape;206;p29"/>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207" name="Google Shape;207;p29"/>
          <p:cNvSpPr txBox="1"/>
          <p:nvPr>
            <p:ph idx="1" type="body"/>
          </p:nvPr>
        </p:nvSpPr>
        <p:spPr>
          <a:xfrm>
            <a:off x="311700" y="1152475"/>
            <a:ext cx="8520600" cy="371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Git Bash</a:t>
            </a:r>
            <a:endParaRPr/>
          </a:p>
          <a:p>
            <a:pPr indent="-342900" lvl="0" marL="457200" rtl="0" algn="l">
              <a:spcBef>
                <a:spcPts val="1600"/>
              </a:spcBef>
              <a:spcAft>
                <a:spcPts val="0"/>
              </a:spcAft>
              <a:buSzPts val="1800"/>
              <a:buChar char="●"/>
            </a:pPr>
            <a:r>
              <a:rPr lang="en"/>
              <a:t>User Settings</a:t>
            </a:r>
            <a:endParaRPr/>
          </a:p>
          <a:p>
            <a:pPr indent="-317500" lvl="1" marL="914400" rtl="0" algn="l">
              <a:spcBef>
                <a:spcPts val="1600"/>
              </a:spcBef>
              <a:spcAft>
                <a:spcPts val="0"/>
              </a:spcAft>
              <a:buSzPts val="1400"/>
              <a:buChar char="○"/>
            </a:pPr>
            <a:r>
              <a:rPr lang="en"/>
              <a:t>Git config --global user-name &lt;user-name&gt;</a:t>
            </a:r>
            <a:endParaRPr/>
          </a:p>
          <a:p>
            <a:pPr indent="-317500" lvl="1" marL="914400" rtl="0" algn="l">
              <a:spcBef>
                <a:spcPts val="1600"/>
              </a:spcBef>
              <a:spcAft>
                <a:spcPts val="0"/>
              </a:spcAft>
              <a:buSzPts val="1400"/>
              <a:buChar char="○"/>
            </a:pPr>
            <a:r>
              <a:rPr lang="en"/>
              <a:t>Git config --global user-email &lt;your-email&gt;</a:t>
            </a:r>
            <a:endParaRPr/>
          </a:p>
          <a:p>
            <a:pPr indent="-342900" lvl="0" marL="457200" rtl="0" algn="l">
              <a:spcBef>
                <a:spcPts val="1600"/>
              </a:spcBef>
              <a:spcAft>
                <a:spcPts val="0"/>
              </a:spcAft>
              <a:buSzPts val="1800"/>
              <a:buChar char="●"/>
            </a:pPr>
            <a:r>
              <a:rPr lang="en"/>
              <a:t>Terminal commands</a:t>
            </a:r>
            <a:endParaRPr/>
          </a:p>
          <a:p>
            <a:pPr indent="-317500" lvl="1" marL="914400" rtl="0" algn="l">
              <a:spcBef>
                <a:spcPts val="1600"/>
              </a:spcBef>
              <a:spcAft>
                <a:spcPts val="0"/>
              </a:spcAft>
              <a:buSzPts val="1400"/>
              <a:buChar char="○"/>
            </a:pPr>
            <a:r>
              <a:rPr lang="en"/>
              <a:t>Mkdir &lt;directory-name&gt;</a:t>
            </a:r>
            <a:endParaRPr/>
          </a:p>
          <a:p>
            <a:pPr indent="-342900" lvl="0" marL="457200" rtl="0" algn="l">
              <a:spcBef>
                <a:spcPts val="1600"/>
              </a:spcBef>
              <a:spcAft>
                <a:spcPts val="0"/>
              </a:spcAft>
              <a:buSzPts val="1800"/>
              <a:buChar char="●"/>
            </a:pPr>
            <a:r>
              <a:rPr lang="en"/>
              <a:t>Initializing</a:t>
            </a:r>
            <a:r>
              <a:rPr lang="en"/>
              <a:t> a Repository</a:t>
            </a:r>
            <a:endParaRPr/>
          </a:p>
          <a:p>
            <a:pPr indent="-317500" lvl="1" marL="914400" rtl="0" algn="l">
              <a:spcBef>
                <a:spcPts val="1600"/>
              </a:spcBef>
              <a:spcAft>
                <a:spcPts val="1600"/>
              </a:spcAft>
              <a:buSzPts val="1400"/>
              <a:buChar char="○"/>
            </a:pPr>
            <a:r>
              <a:rPr lang="en"/>
              <a:t>Git init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Initializing a Local Repository</a:t>
            </a:r>
            <a:endParaRPr/>
          </a:p>
        </p:txBody>
      </p:sp>
      <p:pic>
        <p:nvPicPr>
          <p:cNvPr id="213" name="Google Shape;213;p30"/>
          <p:cNvPicPr preferRelativeResize="0"/>
          <p:nvPr/>
        </p:nvPicPr>
        <p:blipFill>
          <a:blip r:embed="rId3">
            <a:alphaModFix/>
          </a:blip>
          <a:stretch>
            <a:fillRect/>
          </a:stretch>
        </p:blipFill>
        <p:spPr>
          <a:xfrm>
            <a:off x="8267475" y="107775"/>
            <a:ext cx="740003" cy="986671"/>
          </a:xfrm>
          <a:prstGeom prst="rect">
            <a:avLst/>
          </a:prstGeom>
          <a:noFill/>
          <a:ln>
            <a:noFill/>
          </a:ln>
        </p:spPr>
      </p:pic>
      <p:pic>
        <p:nvPicPr>
          <p:cNvPr id="214" name="Google Shape;214;p30"/>
          <p:cNvPicPr preferRelativeResize="0"/>
          <p:nvPr/>
        </p:nvPicPr>
        <p:blipFill>
          <a:blip r:embed="rId4">
            <a:alphaModFix/>
          </a:blip>
          <a:stretch>
            <a:fillRect/>
          </a:stretch>
        </p:blipFill>
        <p:spPr>
          <a:xfrm>
            <a:off x="183700" y="2148213"/>
            <a:ext cx="8776600" cy="84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 repository, really? Directory?</a:t>
            </a:r>
            <a:endParaRPr/>
          </a:p>
        </p:txBody>
      </p:sp>
      <p:pic>
        <p:nvPicPr>
          <p:cNvPr id="220" name="Google Shape;220;p31"/>
          <p:cNvPicPr preferRelativeResize="0"/>
          <p:nvPr/>
        </p:nvPicPr>
        <p:blipFill>
          <a:blip r:embed="rId3">
            <a:alphaModFix/>
          </a:blip>
          <a:stretch>
            <a:fillRect/>
          </a:stretch>
        </p:blipFill>
        <p:spPr>
          <a:xfrm>
            <a:off x="1920550" y="1156000"/>
            <a:ext cx="5302894" cy="3820975"/>
          </a:xfrm>
          <a:prstGeom prst="rect">
            <a:avLst/>
          </a:prstGeom>
          <a:noFill/>
          <a:ln>
            <a:noFill/>
          </a:ln>
        </p:spPr>
      </p:pic>
      <p:pic>
        <p:nvPicPr>
          <p:cNvPr id="221" name="Google Shape;221;p31"/>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60" name="Google Shape;60;p14"/>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1.</a:t>
            </a:r>
            <a:endParaRPr b="1" sz="3400">
              <a:solidFill>
                <a:srgbClr val="FFFFFF"/>
              </a:solidFill>
            </a:endParaRPr>
          </a:p>
        </p:txBody>
      </p:sp>
      <p:sp>
        <p:nvSpPr>
          <p:cNvPr id="61" name="Google Shape;61;p14"/>
          <p:cNvSpPr txBox="1"/>
          <p:nvPr/>
        </p:nvSpPr>
        <p:spPr>
          <a:xfrm>
            <a:off x="471975" y="2540813"/>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400">
              <a:solidFill>
                <a:srgbClr val="FFFFFF"/>
              </a:solidFill>
            </a:endParaRPr>
          </a:p>
        </p:txBody>
      </p:sp>
      <p:sp>
        <p:nvSpPr>
          <p:cNvPr id="62" name="Google Shape;62;p14"/>
          <p:cNvSpPr txBox="1"/>
          <p:nvPr/>
        </p:nvSpPr>
        <p:spPr>
          <a:xfrm>
            <a:off x="471975" y="4461000"/>
            <a:ext cx="65538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(No GitHub account necessary)</a:t>
            </a:r>
            <a:endParaRPr sz="2400">
              <a:solidFill>
                <a:srgbClr val="FFFFFF"/>
              </a:solidFill>
            </a:endParaRPr>
          </a:p>
        </p:txBody>
      </p:sp>
      <p:sp>
        <p:nvSpPr>
          <p:cNvPr id="63" name="Google Shape;63;p14"/>
          <p:cNvSpPr txBox="1"/>
          <p:nvPr/>
        </p:nvSpPr>
        <p:spPr>
          <a:xfrm>
            <a:off x="1169800" y="2540813"/>
            <a:ext cx="65538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Go to </a:t>
            </a:r>
            <a:r>
              <a:rPr lang="en" sz="2200" u="sng">
                <a:solidFill>
                  <a:schemeClr val="hlink"/>
                </a:solidFill>
                <a:hlinkClick r:id="rId3"/>
              </a:rPr>
              <a:t>https://github.com/leilanihagen/git-connected</a:t>
            </a:r>
            <a:r>
              <a:rPr lang="en" sz="2200">
                <a:solidFill>
                  <a:srgbClr val="FFFFFF"/>
                </a:solidFill>
              </a:rPr>
              <a:t> </a:t>
            </a:r>
            <a:endParaRPr sz="2200">
              <a:solidFill>
                <a:srgbClr val="FFFFFF"/>
              </a:solidFill>
            </a:endParaRPr>
          </a:p>
        </p:txBody>
      </p:sp>
      <p:pic>
        <p:nvPicPr>
          <p:cNvPr id="64" name="Google Shape;64;p14"/>
          <p:cNvPicPr preferRelativeResize="0"/>
          <p:nvPr/>
        </p:nvPicPr>
        <p:blipFill>
          <a:blip r:embed="rId4">
            <a:alphaModFix/>
          </a:blip>
          <a:stretch>
            <a:fillRect/>
          </a:stretch>
        </p:blipFill>
        <p:spPr>
          <a:xfrm>
            <a:off x="1169800" y="1261150"/>
            <a:ext cx="7333178" cy="106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29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the repository?</a:t>
            </a:r>
            <a:endParaRPr/>
          </a:p>
        </p:txBody>
      </p:sp>
      <p:sp>
        <p:nvSpPr>
          <p:cNvPr id="227" name="Google Shape;227;p32"/>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you run git init, git creates the repository which is a hidden folder in              your working directory. This folder contains important files and folders that Git uses to operate.</a:t>
            </a:r>
            <a:endParaRPr/>
          </a:p>
        </p:txBody>
      </p:sp>
      <p:pic>
        <p:nvPicPr>
          <p:cNvPr id="228" name="Google Shape;228;p32"/>
          <p:cNvPicPr preferRelativeResize="0"/>
          <p:nvPr/>
        </p:nvPicPr>
        <p:blipFill>
          <a:blip r:embed="rId3">
            <a:alphaModFix/>
          </a:blip>
          <a:stretch>
            <a:fillRect/>
          </a:stretch>
        </p:blipFill>
        <p:spPr>
          <a:xfrm>
            <a:off x="689263" y="2108024"/>
            <a:ext cx="7765475" cy="2811275"/>
          </a:xfrm>
          <a:prstGeom prst="rect">
            <a:avLst/>
          </a:prstGeom>
          <a:noFill/>
          <a:ln>
            <a:noFill/>
          </a:ln>
        </p:spPr>
      </p:pic>
      <p:pic>
        <p:nvPicPr>
          <p:cNvPr id="229" name="Google Shape;229;p32"/>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&amp; editing files through Git bash</a:t>
            </a:r>
            <a:endParaRPr/>
          </a:p>
          <a:p>
            <a:pPr indent="0" lvl="0" marL="0" rtl="0" algn="l">
              <a:spcBef>
                <a:spcPts val="0"/>
              </a:spcBef>
              <a:spcAft>
                <a:spcPts val="0"/>
              </a:spcAft>
              <a:buNone/>
            </a:pPr>
            <a:r>
              <a:t/>
            </a:r>
            <a:endParaRPr/>
          </a:p>
        </p:txBody>
      </p:sp>
      <p:pic>
        <p:nvPicPr>
          <p:cNvPr id="235" name="Google Shape;235;p33"/>
          <p:cNvPicPr preferRelativeResize="0"/>
          <p:nvPr/>
        </p:nvPicPr>
        <p:blipFill>
          <a:blip r:embed="rId3">
            <a:alphaModFix/>
          </a:blip>
          <a:stretch>
            <a:fillRect/>
          </a:stretch>
        </p:blipFill>
        <p:spPr>
          <a:xfrm>
            <a:off x="8288525" y="107775"/>
            <a:ext cx="740003" cy="986671"/>
          </a:xfrm>
          <a:prstGeom prst="rect">
            <a:avLst/>
          </a:prstGeom>
          <a:noFill/>
          <a:ln>
            <a:noFill/>
          </a:ln>
        </p:spPr>
      </p:pic>
      <p:sp>
        <p:nvSpPr>
          <p:cNvPr id="236" name="Google Shape;23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Creating Files</a:t>
            </a:r>
            <a:endParaRPr/>
          </a:p>
          <a:p>
            <a:pPr indent="-317500" lvl="1" marL="914400" rtl="0" algn="l">
              <a:spcBef>
                <a:spcPts val="0"/>
              </a:spcBef>
              <a:spcAft>
                <a:spcPts val="0"/>
              </a:spcAft>
              <a:buSzPts val="1400"/>
              <a:buChar char="○"/>
            </a:pPr>
            <a:r>
              <a:rPr lang="en"/>
              <a:t>touch &lt;filename&gt;</a:t>
            </a:r>
            <a:endParaRPr/>
          </a:p>
          <a:p>
            <a:pPr indent="-342900" lvl="0" marL="457200" rtl="0" algn="l">
              <a:spcBef>
                <a:spcPts val="0"/>
              </a:spcBef>
              <a:spcAft>
                <a:spcPts val="0"/>
              </a:spcAft>
              <a:buSzPts val="1800"/>
              <a:buChar char="●"/>
            </a:pPr>
            <a:r>
              <a:rPr lang="en"/>
              <a:t>Editing Files From command line</a:t>
            </a:r>
            <a:endParaRPr/>
          </a:p>
          <a:p>
            <a:pPr indent="-317500" lvl="1" marL="914400" rtl="0" algn="l">
              <a:spcBef>
                <a:spcPts val="0"/>
              </a:spcBef>
              <a:spcAft>
                <a:spcPts val="0"/>
              </a:spcAft>
              <a:buSzPts val="1400"/>
              <a:buChar char="○"/>
            </a:pPr>
            <a:r>
              <a:rPr lang="en"/>
              <a:t>s</a:t>
            </a:r>
            <a:r>
              <a:rPr lang="en"/>
              <a:t>tart &lt;filename&gt;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1533525" y="535163"/>
            <a:ext cx="6076950" cy="485775"/>
          </a:xfrm>
          <a:prstGeom prst="rect">
            <a:avLst/>
          </a:prstGeom>
          <a:noFill/>
          <a:ln>
            <a:noFill/>
          </a:ln>
        </p:spPr>
      </p:pic>
      <p:pic>
        <p:nvPicPr>
          <p:cNvPr id="242" name="Google Shape;242;p34"/>
          <p:cNvPicPr preferRelativeResize="0"/>
          <p:nvPr/>
        </p:nvPicPr>
        <p:blipFill>
          <a:blip r:embed="rId4">
            <a:alphaModFix/>
          </a:blip>
          <a:stretch>
            <a:fillRect/>
          </a:stretch>
        </p:blipFill>
        <p:spPr>
          <a:xfrm>
            <a:off x="1967572" y="1805550"/>
            <a:ext cx="5208851" cy="314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Staging Files</a:t>
            </a:r>
            <a:endParaRPr/>
          </a:p>
        </p:txBody>
      </p:sp>
      <p:pic>
        <p:nvPicPr>
          <p:cNvPr id="248" name="Google Shape;248;p35"/>
          <p:cNvPicPr preferRelativeResize="0"/>
          <p:nvPr/>
        </p:nvPicPr>
        <p:blipFill>
          <a:blip r:embed="rId3">
            <a:alphaModFix/>
          </a:blip>
          <a:stretch>
            <a:fillRect/>
          </a:stretch>
        </p:blipFill>
        <p:spPr>
          <a:xfrm>
            <a:off x="8288525" y="107775"/>
            <a:ext cx="740003" cy="986671"/>
          </a:xfrm>
          <a:prstGeom prst="rect">
            <a:avLst/>
          </a:prstGeom>
          <a:noFill/>
          <a:ln>
            <a:noFill/>
          </a:ln>
        </p:spPr>
      </p:pic>
      <p:sp>
        <p:nvSpPr>
          <p:cNvPr id="249" name="Google Shape;24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Git Status</a:t>
            </a:r>
            <a:endParaRPr/>
          </a:p>
          <a:p>
            <a:pPr indent="-342900" lvl="0" marL="457200" rtl="0" algn="l">
              <a:spcBef>
                <a:spcPts val="0"/>
              </a:spcBef>
              <a:spcAft>
                <a:spcPts val="0"/>
              </a:spcAft>
              <a:buSzPts val="1800"/>
              <a:buChar char="●"/>
            </a:pPr>
            <a:r>
              <a:rPr lang="en"/>
              <a:t>Git Add</a:t>
            </a:r>
            <a:endParaRPr/>
          </a:p>
          <a:p>
            <a:pPr indent="-317500" lvl="1" marL="914400" rtl="0" algn="l">
              <a:spcBef>
                <a:spcPts val="0"/>
              </a:spcBef>
              <a:spcAft>
                <a:spcPts val="0"/>
              </a:spcAft>
              <a:buSzPts val="1400"/>
              <a:buChar char="○"/>
            </a:pPr>
            <a:r>
              <a:rPr lang="en"/>
              <a:t>git add &lt;filename&gt;</a:t>
            </a:r>
            <a:endParaRPr/>
          </a:p>
          <a:p>
            <a:pPr indent="-317500" lvl="1" marL="914400" rtl="0" algn="l">
              <a:spcBef>
                <a:spcPts val="0"/>
              </a:spcBef>
              <a:spcAft>
                <a:spcPts val="0"/>
              </a:spcAft>
              <a:buSzPts val="1400"/>
              <a:buChar char="○"/>
            </a:pPr>
            <a:r>
              <a:rPr lang="en"/>
              <a:t>git add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819125" y="3632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500">
                <a:solidFill>
                  <a:schemeClr val="lt2"/>
                </a:solidFill>
              </a:rPr>
              <a:t>Type</a:t>
            </a:r>
            <a:r>
              <a:rPr b="1" lang="en" sz="2500">
                <a:solidFill>
                  <a:srgbClr val="FFFFFF"/>
                </a:solidFill>
                <a:latin typeface="Roboto Mono"/>
                <a:ea typeface="Roboto Mono"/>
                <a:cs typeface="Roboto Mono"/>
                <a:sym typeface="Roboto Mono"/>
              </a:rPr>
              <a:t> ‘git status’ </a:t>
            </a:r>
            <a:r>
              <a:rPr lang="en" sz="2500">
                <a:solidFill>
                  <a:schemeClr val="lt2"/>
                </a:solidFill>
              </a:rPr>
              <a:t> and press enter</a:t>
            </a:r>
            <a:endParaRPr sz="2500">
              <a:solidFill>
                <a:schemeClr val="lt2"/>
              </a:solidFill>
            </a:endParaRPr>
          </a:p>
        </p:txBody>
      </p:sp>
      <p:pic>
        <p:nvPicPr>
          <p:cNvPr id="255" name="Google Shape;255;p36"/>
          <p:cNvPicPr preferRelativeResize="0"/>
          <p:nvPr/>
        </p:nvPicPr>
        <p:blipFill>
          <a:blip r:embed="rId3">
            <a:alphaModFix/>
          </a:blip>
          <a:stretch>
            <a:fillRect/>
          </a:stretch>
        </p:blipFill>
        <p:spPr>
          <a:xfrm>
            <a:off x="8267475" y="107775"/>
            <a:ext cx="740003" cy="986671"/>
          </a:xfrm>
          <a:prstGeom prst="rect">
            <a:avLst/>
          </a:prstGeom>
          <a:noFill/>
          <a:ln>
            <a:noFill/>
          </a:ln>
        </p:spPr>
      </p:pic>
      <p:pic>
        <p:nvPicPr>
          <p:cNvPr id="256" name="Google Shape;256;p36"/>
          <p:cNvPicPr preferRelativeResize="0"/>
          <p:nvPr/>
        </p:nvPicPr>
        <p:blipFill>
          <a:blip r:embed="rId4">
            <a:alphaModFix/>
          </a:blip>
          <a:stretch>
            <a:fillRect/>
          </a:stretch>
        </p:blipFill>
        <p:spPr>
          <a:xfrm>
            <a:off x="956900" y="1325163"/>
            <a:ext cx="7230199" cy="249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3">
            <a:alphaModFix/>
          </a:blip>
          <a:stretch>
            <a:fillRect/>
          </a:stretch>
        </p:blipFill>
        <p:spPr>
          <a:xfrm>
            <a:off x="8267475" y="107775"/>
            <a:ext cx="740003" cy="986671"/>
          </a:xfrm>
          <a:prstGeom prst="rect">
            <a:avLst/>
          </a:prstGeom>
          <a:noFill/>
          <a:ln>
            <a:noFill/>
          </a:ln>
        </p:spPr>
      </p:pic>
      <p:pic>
        <p:nvPicPr>
          <p:cNvPr id="262" name="Google Shape;262;p37"/>
          <p:cNvPicPr preferRelativeResize="0"/>
          <p:nvPr/>
        </p:nvPicPr>
        <p:blipFill>
          <a:blip r:embed="rId4">
            <a:alphaModFix/>
          </a:blip>
          <a:stretch>
            <a:fillRect/>
          </a:stretch>
        </p:blipFill>
        <p:spPr>
          <a:xfrm>
            <a:off x="1514475" y="1552575"/>
            <a:ext cx="6115050" cy="203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Staging</a:t>
            </a:r>
            <a:endParaRPr/>
          </a:p>
        </p:txBody>
      </p:sp>
      <p:sp>
        <p:nvSpPr>
          <p:cNvPr id="268" name="Google Shape;268;p38"/>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269" name="Google Shape;269;p38"/>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270" name="Google Shape;270;p38"/>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271" name="Google Shape;271;p38"/>
          <p:cNvSpPr/>
          <p:nvPr/>
        </p:nvSpPr>
        <p:spPr>
          <a:xfrm>
            <a:off x="1158150" y="2327075"/>
            <a:ext cx="1145700" cy="450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8"/>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600"/>
                                        <p:tgtEl>
                                          <p:spTgt spid="27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271"/>
                                        </p:tgtEl>
                                      </p:cBhvr>
                                    </p:animEffect>
                                    <p:set>
                                      <p:cBhvr>
                                        <p:cTn dur="1" fill="hold">
                                          <p:stCondLst>
                                            <p:cond delay="2200"/>
                                          </p:stCondLst>
                                        </p:cTn>
                                        <p:tgtEl>
                                          <p:spTgt spid="2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idx="4294967295" type="title"/>
          </p:nvPr>
        </p:nvSpPr>
        <p:spPr>
          <a:xfrm>
            <a:off x="311700" y="1959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commit?</a:t>
            </a:r>
            <a:endParaRPr/>
          </a:p>
        </p:txBody>
      </p:sp>
      <p:pic>
        <p:nvPicPr>
          <p:cNvPr id="279" name="Google Shape;279;p39"/>
          <p:cNvPicPr preferRelativeResize="0"/>
          <p:nvPr/>
        </p:nvPicPr>
        <p:blipFill rotWithShape="1">
          <a:blip r:embed="rId3">
            <a:alphaModFix/>
          </a:blip>
          <a:srcRect b="6263" l="9028" r="11845" t="15739"/>
          <a:stretch/>
        </p:blipFill>
        <p:spPr>
          <a:xfrm>
            <a:off x="1686200" y="890550"/>
            <a:ext cx="5771600" cy="4151100"/>
          </a:xfrm>
          <a:prstGeom prst="rect">
            <a:avLst/>
          </a:prstGeom>
          <a:noFill/>
          <a:ln>
            <a:noFill/>
          </a:ln>
        </p:spPr>
      </p:pic>
      <p:pic>
        <p:nvPicPr>
          <p:cNvPr id="280" name="Google Shape;280;p39"/>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Committing</a:t>
            </a:r>
            <a:endParaRPr/>
          </a:p>
        </p:txBody>
      </p:sp>
      <p:sp>
        <p:nvSpPr>
          <p:cNvPr id="286" name="Google Shape;28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a </a:t>
            </a:r>
            <a:r>
              <a:rPr b="1" lang="en"/>
              <a:t>payload </a:t>
            </a:r>
            <a:r>
              <a:rPr lang="en"/>
              <a:t>for pushing any changes into remote repository. The commit contains logs file (what have you changed in your code, files).</a:t>
            </a:r>
            <a:endParaRPr/>
          </a:p>
          <a:p>
            <a:pPr indent="0" lvl="0" marL="0" rtl="0" algn="l">
              <a:spcBef>
                <a:spcPts val="1600"/>
              </a:spcBef>
              <a:spcAft>
                <a:spcPts val="0"/>
              </a:spcAft>
              <a:buNone/>
            </a:pPr>
            <a:r>
              <a:rPr lang="en"/>
              <a:t>Command:</a:t>
            </a:r>
            <a:endParaRPr/>
          </a:p>
          <a:p>
            <a:pPr indent="0" lvl="0" marL="0" rtl="0" algn="ctr">
              <a:spcBef>
                <a:spcPts val="1600"/>
              </a:spcBef>
              <a:spcAft>
                <a:spcPts val="0"/>
              </a:spcAft>
              <a:buNone/>
            </a:pPr>
            <a:r>
              <a:rPr lang="en"/>
              <a:t>$ git commit -m “[your message go here]”</a:t>
            </a:r>
            <a:endParaRPr/>
          </a:p>
          <a:p>
            <a:pPr indent="0" lvl="0" marL="0" rtl="0" algn="l">
              <a:spcBef>
                <a:spcPts val="1600"/>
              </a:spcBef>
              <a:spcAft>
                <a:spcPts val="1600"/>
              </a:spcAft>
              <a:buNone/>
            </a:pPr>
            <a:r>
              <a:rPr lang="en"/>
              <a:t>Note that every commit require message, -m stand for message. </a:t>
            </a:r>
            <a:endParaRPr/>
          </a:p>
        </p:txBody>
      </p:sp>
      <p:pic>
        <p:nvPicPr>
          <p:cNvPr id="287" name="Google Shape;287;p40"/>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1"/>
          <p:cNvPicPr preferRelativeResize="0"/>
          <p:nvPr/>
        </p:nvPicPr>
        <p:blipFill>
          <a:blip r:embed="rId3">
            <a:alphaModFix/>
          </a:blip>
          <a:stretch>
            <a:fillRect/>
          </a:stretch>
        </p:blipFill>
        <p:spPr>
          <a:xfrm>
            <a:off x="248738" y="1672863"/>
            <a:ext cx="8646525" cy="1797775"/>
          </a:xfrm>
          <a:prstGeom prst="rect">
            <a:avLst/>
          </a:prstGeom>
          <a:noFill/>
          <a:ln>
            <a:noFill/>
          </a:ln>
        </p:spPr>
      </p:pic>
      <p:pic>
        <p:nvPicPr>
          <p:cNvPr id="293" name="Google Shape;293;p41"/>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70" name="Google Shape;70;p15"/>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2</a:t>
            </a:r>
            <a:r>
              <a:rPr b="1" lang="en" sz="3400">
                <a:solidFill>
                  <a:srgbClr val="FFFFFF"/>
                </a:solidFill>
              </a:rPr>
              <a:t>.</a:t>
            </a:r>
            <a:endParaRPr b="1" sz="3400">
              <a:solidFill>
                <a:srgbClr val="FFFFFF"/>
              </a:solidFill>
            </a:endParaRPr>
          </a:p>
        </p:txBody>
      </p:sp>
      <p:pic>
        <p:nvPicPr>
          <p:cNvPr id="71" name="Google Shape;71;p15"/>
          <p:cNvPicPr preferRelativeResize="0"/>
          <p:nvPr/>
        </p:nvPicPr>
        <p:blipFill rotWithShape="1">
          <a:blip r:embed="rId3">
            <a:alphaModFix/>
          </a:blip>
          <a:srcRect b="13800" l="0" r="0" t="0"/>
          <a:stretch/>
        </p:blipFill>
        <p:spPr>
          <a:xfrm>
            <a:off x="1145375" y="1109575"/>
            <a:ext cx="7513824" cy="3732500"/>
          </a:xfrm>
          <a:prstGeom prst="rect">
            <a:avLst/>
          </a:prstGeom>
          <a:noFill/>
          <a:ln>
            <a:noFill/>
          </a:ln>
        </p:spPr>
      </p:pic>
      <p:sp>
        <p:nvSpPr>
          <p:cNvPr id="72" name="Google Shape;72;p15"/>
          <p:cNvSpPr/>
          <p:nvPr/>
        </p:nvSpPr>
        <p:spPr>
          <a:xfrm flipH="1">
            <a:off x="1496175" y="422852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1496175" y="452492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2418875" y="4228525"/>
            <a:ext cx="915000" cy="23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418875" y="4524925"/>
            <a:ext cx="976800" cy="23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Tracking and Staging</a:t>
            </a:r>
            <a:endParaRPr/>
          </a:p>
        </p:txBody>
      </p:sp>
      <p:sp>
        <p:nvSpPr>
          <p:cNvPr id="299" name="Google Shape;299;p42"/>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300" name="Google Shape;300;p42"/>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301" name="Google Shape;301;p42"/>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302" name="Google Shape;302;p42"/>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p:nvPr/>
        </p:nvSpPr>
        <p:spPr>
          <a:xfrm>
            <a:off x="2998350" y="2327075"/>
            <a:ext cx="1158000" cy="4509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2"/>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600"/>
                                        <p:tgtEl>
                                          <p:spTgt spid="302"/>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302"/>
                                        </p:tgtEl>
                                      </p:cBhvr>
                                    </p:animEffect>
                                    <p:set>
                                      <p:cBhvr>
                                        <p:cTn dur="1" fill="hold">
                                          <p:stCondLst>
                                            <p:cond delay="2200"/>
                                          </p:stCondLst>
                                        </p:cTn>
                                        <p:tgtEl>
                                          <p:spTgt spid="3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3"/>
          <p:cNvPicPr preferRelativeResize="0"/>
          <p:nvPr/>
        </p:nvPicPr>
        <p:blipFill>
          <a:blip r:embed="rId3">
            <a:alphaModFix/>
          </a:blip>
          <a:stretch>
            <a:fillRect/>
          </a:stretch>
        </p:blipFill>
        <p:spPr>
          <a:xfrm>
            <a:off x="373250" y="2047650"/>
            <a:ext cx="4198749" cy="2799175"/>
          </a:xfrm>
          <a:prstGeom prst="rect">
            <a:avLst/>
          </a:prstGeom>
          <a:noFill/>
          <a:ln>
            <a:noFill/>
          </a:ln>
        </p:spPr>
      </p:pic>
      <p:pic>
        <p:nvPicPr>
          <p:cNvPr id="310" name="Google Shape;310;p43"/>
          <p:cNvPicPr preferRelativeResize="0"/>
          <p:nvPr/>
        </p:nvPicPr>
        <p:blipFill>
          <a:blip r:embed="rId4">
            <a:alphaModFix/>
          </a:blip>
          <a:stretch>
            <a:fillRect/>
          </a:stretch>
        </p:blipFill>
        <p:spPr>
          <a:xfrm>
            <a:off x="6333275" y="303650"/>
            <a:ext cx="2515498" cy="359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a:t>
            </a:r>
            <a:endParaRPr/>
          </a:p>
        </p:txBody>
      </p:sp>
      <p:sp>
        <p:nvSpPr>
          <p:cNvPr id="316" name="Google Shape;316;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 universal “undo” command</a:t>
            </a:r>
            <a:endParaRPr/>
          </a:p>
          <a:p>
            <a:pPr indent="-342900" lvl="0" marL="457200" rtl="0" algn="l">
              <a:spcBef>
                <a:spcPts val="0"/>
              </a:spcBef>
              <a:spcAft>
                <a:spcPts val="0"/>
              </a:spcAft>
              <a:buSzPts val="1800"/>
              <a:buChar char="●"/>
            </a:pPr>
            <a:r>
              <a:rPr lang="en"/>
              <a:t>Go back in time!</a:t>
            </a:r>
            <a:endParaRPr/>
          </a:p>
        </p:txBody>
      </p:sp>
      <p:pic>
        <p:nvPicPr>
          <p:cNvPr id="317" name="Google Shape;317;p44"/>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18" name="Google Shape;318;p44"/>
          <p:cNvPicPr preferRelativeResize="0"/>
          <p:nvPr/>
        </p:nvPicPr>
        <p:blipFill rotWithShape="1">
          <a:blip r:embed="rId4">
            <a:alphaModFix/>
          </a:blip>
          <a:srcRect b="4928" l="3413" r="5570" t="9367"/>
          <a:stretch/>
        </p:blipFill>
        <p:spPr>
          <a:xfrm>
            <a:off x="354263" y="1986100"/>
            <a:ext cx="8435476" cy="31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a:t>
            </a:r>
            <a:r>
              <a:rPr lang="en"/>
              <a:t>Git Log</a:t>
            </a:r>
            <a:endParaRPr/>
          </a:p>
        </p:txBody>
      </p:sp>
      <p:sp>
        <p:nvSpPr>
          <p:cNvPr id="324" name="Google Shape;32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use the git log command to view the git log - a saved list of recent commits made in your repository.</a:t>
            </a:r>
            <a:endParaRPr/>
          </a:p>
        </p:txBody>
      </p:sp>
      <p:pic>
        <p:nvPicPr>
          <p:cNvPr id="325" name="Google Shape;325;p45"/>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26" name="Google Shape;326;p45"/>
          <p:cNvPicPr preferRelativeResize="0"/>
          <p:nvPr/>
        </p:nvPicPr>
        <p:blipFill>
          <a:blip r:embed="rId4">
            <a:alphaModFix/>
          </a:blip>
          <a:stretch>
            <a:fillRect/>
          </a:stretch>
        </p:blipFill>
        <p:spPr>
          <a:xfrm>
            <a:off x="1666875" y="1971663"/>
            <a:ext cx="5810250" cy="3171825"/>
          </a:xfrm>
          <a:prstGeom prst="rect">
            <a:avLst/>
          </a:prstGeom>
          <a:noFill/>
          <a:ln>
            <a:noFill/>
          </a:ln>
        </p:spPr>
      </p:pic>
      <p:sp>
        <p:nvSpPr>
          <p:cNvPr id="327" name="Google Shape;327;p45"/>
          <p:cNvSpPr/>
          <p:nvPr/>
        </p:nvSpPr>
        <p:spPr>
          <a:xfrm>
            <a:off x="1666875" y="2826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1666875" y="3793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a:off x="1007143" y="2753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p:nvPr/>
        </p:nvSpPr>
        <p:spPr>
          <a:xfrm>
            <a:off x="1833075" y="3417038"/>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p:nvPr/>
        </p:nvSpPr>
        <p:spPr>
          <a:xfrm>
            <a:off x="1833075" y="4369813"/>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1678025" y="300277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1678025" y="396302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p:nvPr/>
        </p:nvSpPr>
        <p:spPr>
          <a:xfrm>
            <a:off x="1007143" y="3720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p:nvPr/>
        </p:nvSpPr>
        <p:spPr>
          <a:xfrm flipH="1">
            <a:off x="5789518" y="300277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5"/>
          <p:cNvSpPr/>
          <p:nvPr/>
        </p:nvSpPr>
        <p:spPr>
          <a:xfrm flipH="1">
            <a:off x="5789518" y="396302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a:off x="1159543" y="3398300"/>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p:nvPr/>
        </p:nvSpPr>
        <p:spPr>
          <a:xfrm>
            <a:off x="1159543" y="4352125"/>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Revert</a:t>
            </a:r>
            <a:endParaRPr/>
          </a:p>
        </p:txBody>
      </p:sp>
      <p:sp>
        <p:nvSpPr>
          <p:cNvPr id="344" name="Google Shape;344;p46"/>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45" name="Google Shape;345;p46"/>
          <p:cNvSpPr txBox="1"/>
          <p:nvPr/>
        </p:nvSpPr>
        <p:spPr>
          <a:xfrm>
            <a:off x="422250" y="1095575"/>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Simplest and safest - commits the inverse of the commit you are reverting.</a:t>
            </a:r>
            <a:endParaRPr sz="2200">
              <a:solidFill>
                <a:schemeClr val="lt2"/>
              </a:solidFill>
            </a:endParaRPr>
          </a:p>
        </p:txBody>
      </p:sp>
      <p:sp>
        <p:nvSpPr>
          <p:cNvPr id="346" name="Google Shape;346;p46"/>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47" name="Google Shape;347;p46"/>
          <p:cNvPicPr preferRelativeResize="0"/>
          <p:nvPr/>
        </p:nvPicPr>
        <p:blipFill>
          <a:blip r:embed="rId4">
            <a:alphaModFix/>
          </a:blip>
          <a:stretch>
            <a:fillRect/>
          </a:stretch>
        </p:blipFill>
        <p:spPr>
          <a:xfrm>
            <a:off x="152400" y="1946125"/>
            <a:ext cx="8839197" cy="2461189"/>
          </a:xfrm>
          <a:prstGeom prst="rect">
            <a:avLst/>
          </a:prstGeom>
          <a:noFill/>
          <a:ln>
            <a:noFill/>
          </a:ln>
        </p:spPr>
      </p:pic>
      <p:pic>
        <p:nvPicPr>
          <p:cNvPr id="348" name="Google Shape;348;p46"/>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Revert</a:t>
            </a:r>
            <a:endParaRPr/>
          </a:p>
        </p:txBody>
      </p:sp>
      <p:sp>
        <p:nvSpPr>
          <p:cNvPr id="354" name="Google Shape;354;p47"/>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55" name="Google Shape;355;p47"/>
          <p:cNvSpPr txBox="1"/>
          <p:nvPr/>
        </p:nvSpPr>
        <p:spPr>
          <a:xfrm>
            <a:off x="422250" y="1095575"/>
            <a:ext cx="7673400" cy="2111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200">
                <a:solidFill>
                  <a:schemeClr val="lt2"/>
                </a:solidFill>
              </a:rPr>
              <a:t>To perform git revert:</a:t>
            </a:r>
            <a:endParaRPr sz="2200">
              <a:solidFill>
                <a:schemeClr val="lt2"/>
              </a:solidFill>
            </a:endParaRPr>
          </a:p>
          <a:p>
            <a:pPr indent="-368300" lvl="0" marL="457200" marR="0" rtl="0" algn="l">
              <a:lnSpc>
                <a:spcPct val="115000"/>
              </a:lnSpc>
              <a:spcBef>
                <a:spcPts val="1600"/>
              </a:spcBef>
              <a:spcAft>
                <a:spcPts val="0"/>
              </a:spcAft>
              <a:buClr>
                <a:schemeClr val="lt2"/>
              </a:buClr>
              <a:buSzPts val="2200"/>
              <a:buAutoNum type="arabicPeriod"/>
            </a:pPr>
            <a:r>
              <a:rPr lang="en" sz="2200">
                <a:solidFill>
                  <a:schemeClr val="lt2"/>
                </a:solidFill>
              </a:rPr>
              <a:t>Copy the first 8 digits of the Commit ID from git log</a:t>
            </a:r>
            <a:endParaRPr sz="2200">
              <a:solidFill>
                <a:schemeClr val="lt2"/>
              </a:solidFill>
            </a:endParaRPr>
          </a:p>
          <a:p>
            <a:pPr indent="-368300" lvl="0" marL="457200" marR="0" rtl="0" algn="l">
              <a:lnSpc>
                <a:spcPct val="115000"/>
              </a:lnSpc>
              <a:spcBef>
                <a:spcPts val="0"/>
              </a:spcBef>
              <a:spcAft>
                <a:spcPts val="0"/>
              </a:spcAft>
              <a:buClr>
                <a:schemeClr val="lt2"/>
              </a:buClr>
              <a:buSzPts val="2200"/>
              <a:buAutoNum type="arabicPeriod"/>
            </a:pPr>
            <a:r>
              <a:rPr lang="en" sz="2200">
                <a:solidFill>
                  <a:schemeClr val="lt2"/>
                </a:solidFill>
              </a:rPr>
              <a:t>Type ‘</a:t>
            </a:r>
            <a:r>
              <a:rPr b="1" lang="en" sz="2000">
                <a:solidFill>
                  <a:srgbClr val="FFFFFF"/>
                </a:solidFill>
                <a:latin typeface="Roboto Mono"/>
                <a:ea typeface="Roboto Mono"/>
                <a:cs typeface="Roboto Mono"/>
                <a:sym typeface="Roboto Mono"/>
              </a:rPr>
              <a:t>git revert &lt;commit ID&gt;</a:t>
            </a:r>
            <a:r>
              <a:rPr lang="en" sz="2200">
                <a:solidFill>
                  <a:schemeClr val="lt2"/>
                </a:solidFill>
              </a:rPr>
              <a:t>’</a:t>
            </a:r>
            <a:endParaRPr sz="2200">
              <a:solidFill>
                <a:schemeClr val="lt2"/>
              </a:solidFill>
            </a:endParaRPr>
          </a:p>
          <a:p>
            <a:pPr indent="-368300" lvl="0" marL="457200" marR="0" rtl="0" algn="l">
              <a:lnSpc>
                <a:spcPct val="115000"/>
              </a:lnSpc>
              <a:spcBef>
                <a:spcPts val="0"/>
              </a:spcBef>
              <a:spcAft>
                <a:spcPts val="0"/>
              </a:spcAft>
              <a:buClr>
                <a:schemeClr val="lt2"/>
              </a:buClr>
              <a:buSzPts val="2200"/>
              <a:buAutoNum type="arabicPeriod"/>
            </a:pPr>
            <a:r>
              <a:rPr lang="en" sz="2200">
                <a:solidFill>
                  <a:schemeClr val="lt2"/>
                </a:solidFill>
              </a:rPr>
              <a:t>Enter your revert commit message or accept the default</a:t>
            </a:r>
            <a:endParaRPr sz="2200">
              <a:solidFill>
                <a:schemeClr val="lt2"/>
              </a:solidFill>
            </a:endParaRPr>
          </a:p>
        </p:txBody>
      </p:sp>
      <p:sp>
        <p:nvSpPr>
          <p:cNvPr id="356" name="Google Shape;356;p47"/>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57" name="Google Shape;357;p47"/>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Reset</a:t>
            </a:r>
            <a:endParaRPr/>
          </a:p>
        </p:txBody>
      </p:sp>
      <p:sp>
        <p:nvSpPr>
          <p:cNvPr id="363" name="Google Shape;363;p48"/>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64" name="Google Shape;364;p48"/>
          <p:cNvSpPr txBox="1"/>
          <p:nvPr/>
        </p:nvSpPr>
        <p:spPr>
          <a:xfrm>
            <a:off x="422250" y="1095575"/>
            <a:ext cx="8875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Reset simply wipes gits history of a commit, making it as if                       the commit never happened and returning to the earlier commit</a:t>
            </a:r>
            <a:endParaRPr sz="2200">
              <a:solidFill>
                <a:schemeClr val="lt2"/>
              </a:solidFill>
            </a:endParaRPr>
          </a:p>
        </p:txBody>
      </p:sp>
      <p:sp>
        <p:nvSpPr>
          <p:cNvPr id="365" name="Google Shape;365;p48"/>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66" name="Google Shape;366;p48"/>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67" name="Google Shape;367;p48"/>
          <p:cNvPicPr preferRelativeResize="0"/>
          <p:nvPr/>
        </p:nvPicPr>
        <p:blipFill>
          <a:blip r:embed="rId4">
            <a:alphaModFix/>
          </a:blip>
          <a:stretch>
            <a:fillRect/>
          </a:stretch>
        </p:blipFill>
        <p:spPr>
          <a:xfrm>
            <a:off x="1570275" y="1820675"/>
            <a:ext cx="6003452" cy="2864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Accidentally Committed too Early?</a:t>
            </a:r>
            <a:endParaRPr/>
          </a:p>
        </p:txBody>
      </p:sp>
      <p:sp>
        <p:nvSpPr>
          <p:cNvPr id="373" name="Google Shape;373;p49"/>
          <p:cNvSpPr txBox="1"/>
          <p:nvPr/>
        </p:nvSpPr>
        <p:spPr>
          <a:xfrm>
            <a:off x="422250" y="3041050"/>
            <a:ext cx="9297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chemeClr val="lt2"/>
                </a:solidFill>
              </a:rPr>
              <a:t>To amend to your last commit, type </a:t>
            </a:r>
            <a:r>
              <a:rPr b="1" lang="en" sz="2000">
                <a:solidFill>
                  <a:srgbClr val="FFFFFF"/>
                </a:solidFill>
                <a:latin typeface="Roboto Mono"/>
                <a:ea typeface="Roboto Mono"/>
                <a:cs typeface="Roboto Mono"/>
                <a:sym typeface="Roboto Mono"/>
              </a:rPr>
              <a:t>‘git commit --amend’</a:t>
            </a:r>
            <a:endParaRPr sz="2000">
              <a:solidFill>
                <a:schemeClr val="lt2"/>
              </a:solidFill>
            </a:endParaRPr>
          </a:p>
          <a:p>
            <a:pPr indent="0" lvl="0" marL="0" marR="0" rtl="0" algn="l">
              <a:lnSpc>
                <a:spcPct val="115000"/>
              </a:lnSpc>
              <a:spcBef>
                <a:spcPts val="1600"/>
              </a:spcBef>
              <a:spcAft>
                <a:spcPts val="1600"/>
              </a:spcAft>
              <a:buNone/>
            </a:pPr>
            <a:r>
              <a:rPr lang="en" sz="2000">
                <a:solidFill>
                  <a:schemeClr val="lt2"/>
                </a:solidFill>
              </a:rPr>
              <a:t>and press enter</a:t>
            </a:r>
            <a:endParaRPr sz="2000">
              <a:solidFill>
                <a:schemeClr val="lt2"/>
              </a:solidFill>
            </a:endParaRPr>
          </a:p>
        </p:txBody>
      </p:sp>
      <p:sp>
        <p:nvSpPr>
          <p:cNvPr id="374" name="Google Shape;374;p49"/>
          <p:cNvSpPr txBox="1"/>
          <p:nvPr/>
        </p:nvSpPr>
        <p:spPr>
          <a:xfrm>
            <a:off x="422250" y="1452050"/>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Just amend! Amend lets you add more staged changes to a previous commit</a:t>
            </a:r>
            <a:endParaRPr sz="2200">
              <a:solidFill>
                <a:schemeClr val="lt2"/>
              </a:solidFill>
            </a:endParaRPr>
          </a:p>
        </p:txBody>
      </p:sp>
      <p:pic>
        <p:nvPicPr>
          <p:cNvPr id="375" name="Google Shape;375;p49"/>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Should I Commit? How Often? WHY?!</a:t>
            </a:r>
            <a:endParaRPr/>
          </a:p>
        </p:txBody>
      </p:sp>
      <p:sp>
        <p:nvSpPr>
          <p:cNvPr id="381" name="Google Shape;38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often?</a:t>
            </a:r>
            <a:endParaRPr/>
          </a:p>
          <a:p>
            <a:pPr indent="-342900" lvl="0" marL="457200" rtl="0" algn="l">
              <a:spcBef>
                <a:spcPts val="1600"/>
              </a:spcBef>
              <a:spcAft>
                <a:spcPts val="0"/>
              </a:spcAft>
              <a:buSzPts val="1800"/>
              <a:buChar char="●"/>
            </a:pPr>
            <a:r>
              <a:rPr lang="en"/>
              <a:t>Every time you reach a point in your project that you want to be able to go back to</a:t>
            </a:r>
            <a:endParaRPr/>
          </a:p>
          <a:p>
            <a:pPr indent="-342900" lvl="0" marL="457200" rtl="0" algn="l">
              <a:spcBef>
                <a:spcPts val="0"/>
              </a:spcBef>
              <a:spcAft>
                <a:spcPts val="0"/>
              </a:spcAft>
              <a:buSzPts val="1800"/>
              <a:buChar char="●"/>
            </a:pPr>
            <a:r>
              <a:rPr lang="en"/>
              <a:t>More frequent commits is best</a:t>
            </a:r>
            <a:endParaRPr/>
          </a:p>
          <a:p>
            <a:pPr indent="0" lvl="0" marL="0" rtl="0" algn="l">
              <a:spcBef>
                <a:spcPts val="1600"/>
              </a:spcBef>
              <a:spcAft>
                <a:spcPts val="0"/>
              </a:spcAft>
              <a:buNone/>
            </a:pPr>
            <a:r>
              <a:rPr lang="en"/>
              <a:t>Why?!</a:t>
            </a:r>
            <a:endParaRPr/>
          </a:p>
          <a:p>
            <a:pPr indent="-342900" lvl="0" marL="457200" rtl="0" algn="l">
              <a:spcBef>
                <a:spcPts val="1600"/>
              </a:spcBef>
              <a:spcAft>
                <a:spcPts val="0"/>
              </a:spcAft>
              <a:buSzPts val="1800"/>
              <a:buChar char="●"/>
            </a:pPr>
            <a:r>
              <a:rPr lang="en"/>
              <a:t>It saves your place in your project</a:t>
            </a:r>
            <a:endParaRPr/>
          </a:p>
          <a:p>
            <a:pPr indent="-342900" lvl="0" marL="457200" rtl="0" algn="l">
              <a:spcBef>
                <a:spcPts val="0"/>
              </a:spcBef>
              <a:spcAft>
                <a:spcPts val="0"/>
              </a:spcAft>
              <a:buSzPts val="1800"/>
              <a:buChar char="●"/>
            </a:pPr>
            <a:r>
              <a:rPr i="1" lang="en" u="sng"/>
              <a:t>Documents</a:t>
            </a:r>
            <a:r>
              <a:rPr i="1" lang="en"/>
              <a:t> </a:t>
            </a:r>
            <a:r>
              <a:rPr lang="en"/>
              <a:t>the work in your project! Without you even thinking about it =)</a:t>
            </a:r>
            <a:endParaRPr/>
          </a:p>
        </p:txBody>
      </p:sp>
      <p:pic>
        <p:nvPicPr>
          <p:cNvPr id="382" name="Google Shape;382;p50"/>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a:t>
            </a:r>
            <a:endParaRPr/>
          </a:p>
        </p:txBody>
      </p:sp>
      <p:sp>
        <p:nvSpPr>
          <p:cNvPr id="388" name="Google Shape;38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 are git repositories, just like the one we’ve just created, that live on the cloud somewhere.</a:t>
            </a:r>
            <a:endParaRPr/>
          </a:p>
          <a:p>
            <a:pPr indent="0" lvl="0" marL="0" rtl="0" algn="l">
              <a:spcBef>
                <a:spcPts val="1600"/>
              </a:spcBef>
              <a:spcAft>
                <a:spcPts val="1600"/>
              </a:spcAft>
              <a:buNone/>
            </a:pPr>
            <a:r>
              <a:t/>
            </a:r>
            <a:endParaRPr/>
          </a:p>
        </p:txBody>
      </p:sp>
      <p:pic>
        <p:nvPicPr>
          <p:cNvPr id="389" name="Google Shape;389;p51"/>
          <p:cNvPicPr preferRelativeResize="0"/>
          <p:nvPr/>
        </p:nvPicPr>
        <p:blipFill>
          <a:blip r:embed="rId3">
            <a:alphaModFix/>
          </a:blip>
          <a:stretch>
            <a:fillRect/>
          </a:stretch>
        </p:blipFill>
        <p:spPr>
          <a:xfrm>
            <a:off x="3406725" y="1489975"/>
            <a:ext cx="4899174" cy="3745375"/>
          </a:xfrm>
          <a:prstGeom prst="rect">
            <a:avLst/>
          </a:prstGeom>
          <a:noFill/>
          <a:ln>
            <a:noFill/>
          </a:ln>
        </p:spPr>
      </p:pic>
      <p:pic>
        <p:nvPicPr>
          <p:cNvPr id="390" name="Google Shape;390;p51"/>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81" name="Google Shape;81;p16"/>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3</a:t>
            </a:r>
            <a:r>
              <a:rPr b="1" lang="en" sz="3400">
                <a:solidFill>
                  <a:srgbClr val="FFFFFF"/>
                </a:solidFill>
              </a:rPr>
              <a:t>.</a:t>
            </a:r>
            <a:endParaRPr b="1" sz="3400">
              <a:solidFill>
                <a:srgbClr val="FFFFFF"/>
              </a:solidFill>
            </a:endParaRPr>
          </a:p>
        </p:txBody>
      </p:sp>
      <p:pic>
        <p:nvPicPr>
          <p:cNvPr id="82" name="Google Shape;82;p16"/>
          <p:cNvPicPr preferRelativeResize="0"/>
          <p:nvPr/>
        </p:nvPicPr>
        <p:blipFill>
          <a:blip r:embed="rId3">
            <a:alphaModFix/>
          </a:blip>
          <a:stretch>
            <a:fillRect/>
          </a:stretch>
        </p:blipFill>
        <p:spPr>
          <a:xfrm>
            <a:off x="0" y="1984807"/>
            <a:ext cx="9144000" cy="2346586"/>
          </a:xfrm>
          <a:prstGeom prst="rect">
            <a:avLst/>
          </a:prstGeom>
          <a:noFill/>
          <a:ln>
            <a:noFill/>
          </a:ln>
        </p:spPr>
      </p:pic>
      <p:sp>
        <p:nvSpPr>
          <p:cNvPr id="83" name="Google Shape;83;p16"/>
          <p:cNvSpPr/>
          <p:nvPr/>
        </p:nvSpPr>
        <p:spPr>
          <a:xfrm flipH="1">
            <a:off x="7208425" y="337507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7822025" y="3350700"/>
            <a:ext cx="680100" cy="29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311700" y="358250"/>
            <a:ext cx="3835800" cy="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Individual</a:t>
            </a:r>
            <a:endParaRPr/>
          </a:p>
        </p:txBody>
      </p:sp>
      <p:sp>
        <p:nvSpPr>
          <p:cNvPr id="396" name="Google Shape;396;p52"/>
          <p:cNvSpPr txBox="1"/>
          <p:nvPr>
            <p:ph idx="1" type="body"/>
          </p:nvPr>
        </p:nvSpPr>
        <p:spPr>
          <a:xfrm>
            <a:off x="311700" y="1425425"/>
            <a:ext cx="3835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can be used as a way to back-up and version control your own files, without collaboration.</a:t>
            </a:r>
            <a:endParaRPr/>
          </a:p>
        </p:txBody>
      </p:sp>
      <p:pic>
        <p:nvPicPr>
          <p:cNvPr id="397" name="Google Shape;397;p52"/>
          <p:cNvPicPr preferRelativeResize="0"/>
          <p:nvPr/>
        </p:nvPicPr>
        <p:blipFill>
          <a:blip r:embed="rId3">
            <a:alphaModFix/>
          </a:blip>
          <a:stretch>
            <a:fillRect/>
          </a:stretch>
        </p:blipFill>
        <p:spPr>
          <a:xfrm>
            <a:off x="4332850" y="152400"/>
            <a:ext cx="4269276" cy="4838703"/>
          </a:xfrm>
          <a:prstGeom prst="rect">
            <a:avLst/>
          </a:prstGeom>
          <a:noFill/>
          <a:ln>
            <a:noFill/>
          </a:ln>
        </p:spPr>
      </p:pic>
      <p:pic>
        <p:nvPicPr>
          <p:cNvPr id="398" name="Google Shape;398;p52"/>
          <p:cNvPicPr preferRelativeResize="0"/>
          <p:nvPr/>
        </p:nvPicPr>
        <p:blipFill rotWithShape="1">
          <a:blip r:embed="rId4">
            <a:alphaModFix/>
          </a:blip>
          <a:srcRect b="0" l="35707" r="0" t="0"/>
          <a:stretch/>
        </p:blipFill>
        <p:spPr>
          <a:xfrm>
            <a:off x="8206497" y="80875"/>
            <a:ext cx="845798" cy="986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311700" y="28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Collaboration</a:t>
            </a:r>
            <a:endParaRPr/>
          </a:p>
        </p:txBody>
      </p:sp>
      <p:sp>
        <p:nvSpPr>
          <p:cNvPr id="404" name="Google Shape;404;p53"/>
          <p:cNvSpPr txBox="1"/>
          <p:nvPr>
            <p:ph idx="1" type="body"/>
          </p:nvPr>
        </p:nvSpPr>
        <p:spPr>
          <a:xfrm>
            <a:off x="311700" y="1406550"/>
            <a:ext cx="41331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are often used as the central point of collaboration between team members or classmates.</a:t>
            </a:r>
            <a:endParaRPr/>
          </a:p>
        </p:txBody>
      </p:sp>
      <p:pic>
        <p:nvPicPr>
          <p:cNvPr id="405" name="Google Shape;405;p53"/>
          <p:cNvPicPr preferRelativeResize="0"/>
          <p:nvPr/>
        </p:nvPicPr>
        <p:blipFill>
          <a:blip r:embed="rId3">
            <a:alphaModFix/>
          </a:blip>
          <a:stretch>
            <a:fillRect/>
          </a:stretch>
        </p:blipFill>
        <p:spPr>
          <a:xfrm>
            <a:off x="4390600" y="146582"/>
            <a:ext cx="4279548" cy="4850342"/>
          </a:xfrm>
          <a:prstGeom prst="rect">
            <a:avLst/>
          </a:prstGeom>
          <a:noFill/>
          <a:ln>
            <a:noFill/>
          </a:ln>
        </p:spPr>
      </p:pic>
      <p:pic>
        <p:nvPicPr>
          <p:cNvPr id="406" name="Google Shape;406;p53"/>
          <p:cNvPicPr preferRelativeResize="0"/>
          <p:nvPr/>
        </p:nvPicPr>
        <p:blipFill rotWithShape="1">
          <a:blip r:embed="rId4">
            <a:alphaModFix/>
          </a:blip>
          <a:srcRect b="0" l="35707" r="0" t="0"/>
          <a:stretch/>
        </p:blipFill>
        <p:spPr>
          <a:xfrm>
            <a:off x="8218622" y="76913"/>
            <a:ext cx="845798" cy="9866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SSH Access</a:t>
            </a:r>
            <a:endParaRPr/>
          </a:p>
        </p:txBody>
      </p:sp>
      <p:sp>
        <p:nvSpPr>
          <p:cNvPr id="412" name="Google Shape;41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a:t>
            </a:r>
            <a:r>
              <a:rPr lang="en"/>
              <a:t>work with </a:t>
            </a:r>
            <a:r>
              <a:rPr lang="en"/>
              <a:t>remote repositories, we need to configure a public SSH key.</a:t>
            </a:r>
            <a:endParaRPr/>
          </a:p>
          <a:p>
            <a:pPr indent="0" lvl="0" marL="0" rtl="0" algn="l">
              <a:spcBef>
                <a:spcPts val="1600"/>
              </a:spcBef>
              <a:spcAft>
                <a:spcPts val="0"/>
              </a:spcAft>
              <a:buNone/>
            </a:pPr>
            <a:r>
              <a:rPr lang="en"/>
              <a:t>SSH = Secure Shell network protocol. In short, it lets your computer securely transfer files to your Git remote repository over an unsecured open network. SSH accomplishes this by using a pair of keys, one public key and one private key.</a:t>
            </a:r>
            <a:endParaRPr/>
          </a:p>
          <a:p>
            <a:pPr indent="0" lvl="0" marL="0" rtl="0" algn="l">
              <a:spcBef>
                <a:spcPts val="1600"/>
              </a:spcBef>
              <a:spcAft>
                <a:spcPts val="0"/>
              </a:spcAft>
              <a:buNone/>
            </a:pPr>
            <a:r>
              <a:rPr lang="en"/>
              <a:t>Open git bash</a:t>
            </a:r>
            <a:endParaRPr/>
          </a:p>
          <a:p>
            <a:pPr indent="0" lvl="0" marL="0" rtl="0" algn="l">
              <a:spcBef>
                <a:spcPts val="1600"/>
              </a:spcBef>
              <a:spcAft>
                <a:spcPts val="1600"/>
              </a:spcAft>
              <a:buNone/>
            </a:pPr>
            <a:r>
              <a:rPr lang="en"/>
              <a:t>Command: 		$ ssh-keygen</a:t>
            </a:r>
            <a:endParaRPr/>
          </a:p>
        </p:txBody>
      </p:sp>
      <p:sp>
        <p:nvSpPr>
          <p:cNvPr id="413" name="Google Shape;413;p54"/>
          <p:cNvSpPr txBox="1"/>
          <p:nvPr>
            <p:ph idx="1" type="body"/>
          </p:nvPr>
        </p:nvSpPr>
        <p:spPr>
          <a:xfrm>
            <a:off x="961550" y="4703625"/>
            <a:ext cx="826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Src (read more about SSH keys): </a:t>
            </a:r>
            <a:r>
              <a:rPr lang="en" u="sng">
                <a:solidFill>
                  <a:schemeClr val="hlink"/>
                </a:solidFill>
                <a:hlinkClick r:id="rId3"/>
              </a:rPr>
              <a:t>https://www.atlassian.com/git/tutorials/git-ssh</a:t>
            </a:r>
            <a:r>
              <a:rPr lang="en"/>
              <a:t> </a:t>
            </a:r>
            <a:endParaRPr/>
          </a:p>
        </p:txBody>
      </p:sp>
      <p:pic>
        <p:nvPicPr>
          <p:cNvPr id="414" name="Google Shape;414;p54"/>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1" name="Google Shape;421;p55"/>
          <p:cNvPicPr preferRelativeResize="0"/>
          <p:nvPr/>
        </p:nvPicPr>
        <p:blipFill>
          <a:blip r:embed="rId3">
            <a:alphaModFix/>
          </a:blip>
          <a:stretch>
            <a:fillRect/>
          </a:stretch>
        </p:blipFill>
        <p:spPr>
          <a:xfrm>
            <a:off x="311700" y="445025"/>
            <a:ext cx="8553450" cy="4438650"/>
          </a:xfrm>
          <a:prstGeom prst="rect">
            <a:avLst/>
          </a:prstGeom>
          <a:noFill/>
          <a:ln>
            <a:noFill/>
          </a:ln>
        </p:spPr>
      </p:pic>
      <p:pic>
        <p:nvPicPr>
          <p:cNvPr id="422" name="Google Shape;422;p55"/>
          <p:cNvPicPr preferRelativeResize="0"/>
          <p:nvPr/>
        </p:nvPicPr>
        <p:blipFill rotWithShape="1">
          <a:blip r:embed="rId4">
            <a:alphaModFix/>
          </a:blip>
          <a:srcRect b="0" l="35707" r="0" t="0"/>
          <a:stretch/>
        </p:blipFill>
        <p:spPr>
          <a:xfrm>
            <a:off x="7873747" y="268275"/>
            <a:ext cx="845798" cy="986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28" name="Google Shape;428;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have configured your SSH keys, you can create a remote and add it to your local repository’s list of remotes. You can then use the remote repo to back up your local repository that you just created.</a:t>
            </a:r>
            <a:endParaRPr/>
          </a:p>
        </p:txBody>
      </p:sp>
      <p:pic>
        <p:nvPicPr>
          <p:cNvPr id="429" name="Google Shape;429;p56"/>
          <p:cNvPicPr preferRelativeResize="0"/>
          <p:nvPr/>
        </p:nvPicPr>
        <p:blipFill rotWithShape="1">
          <a:blip r:embed="rId3">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35" name="Google Shape;435;p5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Navigate to GitHub.com and sign in or create an account.</a:t>
            </a:r>
            <a:endParaRPr/>
          </a:p>
        </p:txBody>
      </p:sp>
      <p:pic>
        <p:nvPicPr>
          <p:cNvPr id="436" name="Google Shape;436;p57"/>
          <p:cNvPicPr preferRelativeResize="0"/>
          <p:nvPr/>
        </p:nvPicPr>
        <p:blipFill>
          <a:blip r:embed="rId3">
            <a:alphaModFix/>
          </a:blip>
          <a:stretch>
            <a:fillRect/>
          </a:stretch>
        </p:blipFill>
        <p:spPr>
          <a:xfrm>
            <a:off x="2505477" y="2571750"/>
            <a:ext cx="4133050" cy="1102150"/>
          </a:xfrm>
          <a:prstGeom prst="rect">
            <a:avLst/>
          </a:prstGeom>
          <a:noFill/>
          <a:ln>
            <a:noFill/>
          </a:ln>
        </p:spPr>
      </p:pic>
      <p:pic>
        <p:nvPicPr>
          <p:cNvPr id="437" name="Google Shape;437;p57"/>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43" name="Google Shape;443;p5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are signed in, find the ‘+’ icon in the top right corner, click and choose ‘New repository’</a:t>
            </a:r>
            <a:endParaRPr/>
          </a:p>
        </p:txBody>
      </p:sp>
      <p:pic>
        <p:nvPicPr>
          <p:cNvPr id="444" name="Google Shape;444;p58"/>
          <p:cNvPicPr preferRelativeResize="0"/>
          <p:nvPr/>
        </p:nvPicPr>
        <p:blipFill>
          <a:blip r:embed="rId3">
            <a:alphaModFix/>
          </a:blip>
          <a:stretch>
            <a:fillRect/>
          </a:stretch>
        </p:blipFill>
        <p:spPr>
          <a:xfrm>
            <a:off x="2928938" y="1954900"/>
            <a:ext cx="3286125" cy="2686050"/>
          </a:xfrm>
          <a:prstGeom prst="rect">
            <a:avLst/>
          </a:prstGeom>
          <a:noFill/>
          <a:ln>
            <a:noFill/>
          </a:ln>
        </p:spPr>
      </p:pic>
      <p:pic>
        <p:nvPicPr>
          <p:cNvPr id="445" name="Google Shape;445;p58"/>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 - Name</a:t>
            </a:r>
            <a:endParaRPr/>
          </a:p>
        </p:txBody>
      </p:sp>
      <p:sp>
        <p:nvSpPr>
          <p:cNvPr id="451" name="Google Shape;451;p59"/>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Choose a name (NO SPACES, dashes are common convention), and add a description if you like.</a:t>
            </a:r>
            <a:endParaRPr/>
          </a:p>
        </p:txBody>
      </p:sp>
      <p:pic>
        <p:nvPicPr>
          <p:cNvPr id="452" name="Google Shape;452;p59"/>
          <p:cNvPicPr preferRelativeResize="0"/>
          <p:nvPr/>
        </p:nvPicPr>
        <p:blipFill>
          <a:blip r:embed="rId3">
            <a:alphaModFix/>
          </a:blip>
          <a:stretch>
            <a:fillRect/>
          </a:stretch>
        </p:blipFill>
        <p:spPr>
          <a:xfrm>
            <a:off x="311700" y="2388609"/>
            <a:ext cx="8520600" cy="2066441"/>
          </a:xfrm>
          <a:prstGeom prst="rect">
            <a:avLst/>
          </a:prstGeom>
          <a:noFill/>
          <a:ln>
            <a:noFill/>
          </a:ln>
        </p:spPr>
      </p:pic>
      <p:pic>
        <p:nvPicPr>
          <p:cNvPr id="453" name="Google Shape;453;p59"/>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Local-Remote Workflow</a:t>
            </a:r>
            <a:endParaRPr/>
          </a:p>
        </p:txBody>
      </p:sp>
      <p:pic>
        <p:nvPicPr>
          <p:cNvPr id="459" name="Google Shape;459;p60"/>
          <p:cNvPicPr preferRelativeResize="0"/>
          <p:nvPr/>
        </p:nvPicPr>
        <p:blipFill>
          <a:blip r:embed="rId3">
            <a:alphaModFix/>
          </a:blip>
          <a:stretch>
            <a:fillRect/>
          </a:stretch>
        </p:blipFill>
        <p:spPr>
          <a:xfrm>
            <a:off x="152400" y="1319725"/>
            <a:ext cx="8839202" cy="3417106"/>
          </a:xfrm>
          <a:prstGeom prst="rect">
            <a:avLst/>
          </a:prstGeom>
          <a:noFill/>
          <a:ln>
            <a:noFill/>
          </a:ln>
        </p:spPr>
      </p:pic>
      <p:sp>
        <p:nvSpPr>
          <p:cNvPr id="460" name="Google Shape;460;p60"/>
          <p:cNvSpPr/>
          <p:nvPr/>
        </p:nvSpPr>
        <p:spPr>
          <a:xfrm>
            <a:off x="1819075" y="2839450"/>
            <a:ext cx="4200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4018400"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a:off x="6073375"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txBox="1"/>
          <p:nvPr/>
        </p:nvSpPr>
        <p:spPr>
          <a:xfrm>
            <a:off x="1648500" y="2485250"/>
            <a:ext cx="13251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a:t>
            </a:r>
            <a:r>
              <a:rPr b="1" lang="en" sz="2000">
                <a:latin typeface="Roboto Mono"/>
                <a:ea typeface="Roboto Mono"/>
                <a:cs typeface="Roboto Mono"/>
                <a:sym typeface="Roboto Mono"/>
              </a:rPr>
              <a:t>it add</a:t>
            </a:r>
            <a:endParaRPr b="1" sz="2000">
              <a:latin typeface="Roboto Mono"/>
              <a:ea typeface="Roboto Mono"/>
              <a:cs typeface="Roboto Mono"/>
              <a:sym typeface="Roboto Mono"/>
            </a:endParaRPr>
          </a:p>
        </p:txBody>
      </p:sp>
      <p:sp>
        <p:nvSpPr>
          <p:cNvPr id="464" name="Google Shape;464;p60"/>
          <p:cNvSpPr txBox="1"/>
          <p:nvPr/>
        </p:nvSpPr>
        <p:spPr>
          <a:xfrm>
            <a:off x="3900275"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commit</a:t>
            </a:r>
            <a:endParaRPr b="1" sz="2000">
              <a:latin typeface="Roboto Mono"/>
              <a:ea typeface="Roboto Mono"/>
              <a:cs typeface="Roboto Mono"/>
              <a:sym typeface="Roboto Mono"/>
            </a:endParaRPr>
          </a:p>
        </p:txBody>
      </p:sp>
      <p:sp>
        <p:nvSpPr>
          <p:cNvPr id="465" name="Google Shape;465;p60"/>
          <p:cNvSpPr txBox="1"/>
          <p:nvPr/>
        </p:nvSpPr>
        <p:spPr>
          <a:xfrm>
            <a:off x="6138950"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push</a:t>
            </a:r>
            <a:endParaRPr b="1" sz="2000">
              <a:latin typeface="Roboto Mono"/>
              <a:ea typeface="Roboto Mono"/>
              <a:cs typeface="Roboto Mono"/>
              <a:sym typeface="Roboto Mono"/>
            </a:endParaRPr>
          </a:p>
        </p:txBody>
      </p:sp>
      <p:pic>
        <p:nvPicPr>
          <p:cNvPr id="466" name="Google Shape;466;p60"/>
          <p:cNvPicPr preferRelativeResize="0"/>
          <p:nvPr/>
        </p:nvPicPr>
        <p:blipFill rotWithShape="1">
          <a:blip r:embed="rId4">
            <a:alphaModFix/>
          </a:blip>
          <a:srcRect b="14823" l="25032" r="13869" t="11206"/>
          <a:stretch/>
        </p:blipFill>
        <p:spPr>
          <a:xfrm>
            <a:off x="2409550" y="3294400"/>
            <a:ext cx="2086150" cy="1222475"/>
          </a:xfrm>
          <a:prstGeom prst="rect">
            <a:avLst/>
          </a:prstGeom>
          <a:noFill/>
          <a:ln>
            <a:noFill/>
          </a:ln>
        </p:spPr>
      </p:pic>
      <p:pic>
        <p:nvPicPr>
          <p:cNvPr id="467" name="Google Shape;467;p60"/>
          <p:cNvPicPr preferRelativeResize="0"/>
          <p:nvPr/>
        </p:nvPicPr>
        <p:blipFill rotWithShape="1">
          <a:blip r:embed="rId5">
            <a:alphaModFix/>
          </a:blip>
          <a:srcRect b="13656" l="23609" r="13964" t="10135"/>
          <a:stretch/>
        </p:blipFill>
        <p:spPr>
          <a:xfrm>
            <a:off x="4495700" y="3261326"/>
            <a:ext cx="2086150" cy="1232724"/>
          </a:xfrm>
          <a:prstGeom prst="rect">
            <a:avLst/>
          </a:prstGeom>
          <a:noFill/>
          <a:ln>
            <a:noFill/>
          </a:ln>
        </p:spPr>
      </p:pic>
      <p:pic>
        <p:nvPicPr>
          <p:cNvPr id="468" name="Google Shape;468;p60"/>
          <p:cNvPicPr preferRelativeResize="0"/>
          <p:nvPr/>
        </p:nvPicPr>
        <p:blipFill rotWithShape="1">
          <a:blip r:embed="rId6">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Pushing Changes to a Remote Repository</a:t>
            </a:r>
            <a:endParaRPr/>
          </a:p>
        </p:txBody>
      </p:sp>
      <p:sp>
        <p:nvSpPr>
          <p:cNvPr id="474" name="Google Shape;474;p61"/>
          <p:cNvSpPr txBox="1"/>
          <p:nvPr>
            <p:ph idx="1" type="body"/>
          </p:nvPr>
        </p:nvSpPr>
        <p:spPr>
          <a:xfrm>
            <a:off x="311700" y="1152475"/>
            <a:ext cx="8520600" cy="88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Pushing is how you transfer a commit (group of tracked changes) from your local repository to your remote repository.</a:t>
            </a:r>
            <a:endParaRPr/>
          </a:p>
        </p:txBody>
      </p:sp>
      <p:pic>
        <p:nvPicPr>
          <p:cNvPr id="475" name="Google Shape;475;p61"/>
          <p:cNvPicPr preferRelativeResize="0"/>
          <p:nvPr/>
        </p:nvPicPr>
        <p:blipFill>
          <a:blip r:embed="rId3">
            <a:alphaModFix/>
          </a:blip>
          <a:stretch>
            <a:fillRect/>
          </a:stretch>
        </p:blipFill>
        <p:spPr>
          <a:xfrm>
            <a:off x="1033450" y="2032675"/>
            <a:ext cx="7077125" cy="3110826"/>
          </a:xfrm>
          <a:prstGeom prst="rect">
            <a:avLst/>
          </a:prstGeom>
          <a:noFill/>
          <a:ln>
            <a:noFill/>
          </a:ln>
        </p:spPr>
      </p:pic>
      <p:pic>
        <p:nvPicPr>
          <p:cNvPr id="476" name="Google Shape;476;p61"/>
          <p:cNvPicPr preferRelativeResize="0"/>
          <p:nvPr/>
        </p:nvPicPr>
        <p:blipFill rotWithShape="1">
          <a:blip r:embed="rId4">
            <a:alphaModFix/>
          </a:blip>
          <a:srcRect b="13652" l="13677" r="12548" t="7202"/>
          <a:stretch/>
        </p:blipFill>
        <p:spPr>
          <a:xfrm>
            <a:off x="4414900" y="2351875"/>
            <a:ext cx="1773475" cy="920850"/>
          </a:xfrm>
          <a:prstGeom prst="rect">
            <a:avLst/>
          </a:prstGeom>
          <a:noFill/>
          <a:ln>
            <a:noFill/>
          </a:ln>
        </p:spPr>
      </p:pic>
      <p:sp>
        <p:nvSpPr>
          <p:cNvPr id="477" name="Google Shape;477;p61"/>
          <p:cNvSpPr txBox="1"/>
          <p:nvPr/>
        </p:nvSpPr>
        <p:spPr>
          <a:xfrm>
            <a:off x="4313375" y="3153425"/>
            <a:ext cx="360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Mono"/>
                <a:ea typeface="Roboto Mono"/>
                <a:cs typeface="Roboto Mono"/>
                <a:sym typeface="Roboto Mono"/>
              </a:rPr>
              <a:t>‘git push &lt;remote&gt;’</a:t>
            </a:r>
            <a:endParaRPr b="1" sz="1500">
              <a:latin typeface="Roboto Mono"/>
              <a:ea typeface="Roboto Mono"/>
              <a:cs typeface="Roboto Mono"/>
              <a:sym typeface="Roboto Mono"/>
            </a:endParaRPr>
          </a:p>
        </p:txBody>
      </p:sp>
      <p:pic>
        <p:nvPicPr>
          <p:cNvPr id="478" name="Google Shape;478;p61"/>
          <p:cNvPicPr preferRelativeResize="0"/>
          <p:nvPr/>
        </p:nvPicPr>
        <p:blipFill rotWithShape="1">
          <a:blip r:embed="rId5">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a:t>
            </a:r>
            <a:endParaRPr/>
          </a:p>
          <a:p>
            <a:pPr indent="0" lvl="0" marL="0" rtl="0" algn="l">
              <a:spcBef>
                <a:spcPts val="0"/>
              </a:spcBef>
              <a:spcAft>
                <a:spcPts val="0"/>
              </a:spcAft>
              <a:buNone/>
            </a:pPr>
            <a:r>
              <a:t/>
            </a:r>
            <a:endParaRPr/>
          </a:p>
        </p:txBody>
      </p:sp>
      <p:pic>
        <p:nvPicPr>
          <p:cNvPr id="90" name="Google Shape;90;p17"/>
          <p:cNvPicPr preferRelativeResize="0"/>
          <p:nvPr/>
        </p:nvPicPr>
        <p:blipFill>
          <a:blip r:embed="rId3">
            <a:alphaModFix/>
          </a:blip>
          <a:stretch>
            <a:fillRect/>
          </a:stretch>
        </p:blipFill>
        <p:spPr>
          <a:xfrm>
            <a:off x="670725" y="1495425"/>
            <a:ext cx="7886700" cy="2152650"/>
          </a:xfrm>
          <a:prstGeom prst="rect">
            <a:avLst/>
          </a:prstGeom>
          <a:noFill/>
          <a:ln>
            <a:noFill/>
          </a:ln>
        </p:spPr>
      </p:pic>
      <p:pic>
        <p:nvPicPr>
          <p:cNvPr id="91" name="Google Shape;91;p17"/>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type="title"/>
          </p:nvPr>
        </p:nvSpPr>
        <p:spPr>
          <a:xfrm>
            <a:off x="311700"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Changes from a Remote Repository</a:t>
            </a:r>
            <a:endParaRPr/>
          </a:p>
          <a:p>
            <a:pPr indent="0" lvl="0" marL="0" rtl="0" algn="l">
              <a:spcBef>
                <a:spcPts val="0"/>
              </a:spcBef>
              <a:spcAft>
                <a:spcPts val="0"/>
              </a:spcAft>
              <a:buNone/>
            </a:pPr>
            <a:r>
              <a:t/>
            </a:r>
            <a:endParaRPr/>
          </a:p>
        </p:txBody>
      </p:sp>
      <p:sp>
        <p:nvSpPr>
          <p:cNvPr id="484" name="Google Shape;484;p62"/>
          <p:cNvSpPr txBox="1"/>
          <p:nvPr>
            <p:ph idx="1" type="body"/>
          </p:nvPr>
        </p:nvSpPr>
        <p:spPr>
          <a:xfrm>
            <a:off x="311700" y="803600"/>
            <a:ext cx="76812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is how you update your local repository to be up-to-date with the current state of the remote repository.</a:t>
            </a:r>
            <a:endParaRPr/>
          </a:p>
          <a:p>
            <a:pPr indent="0" lvl="0" marL="0" rtl="0" algn="l">
              <a:spcBef>
                <a:spcPts val="1600"/>
              </a:spcBef>
              <a:spcAft>
                <a:spcPts val="1600"/>
              </a:spcAft>
              <a:buNone/>
            </a:pPr>
            <a:r>
              <a:t/>
            </a:r>
            <a:endParaRPr/>
          </a:p>
        </p:txBody>
      </p:sp>
      <p:pic>
        <p:nvPicPr>
          <p:cNvPr id="485" name="Google Shape;485;p62"/>
          <p:cNvPicPr preferRelativeResize="0"/>
          <p:nvPr/>
        </p:nvPicPr>
        <p:blipFill>
          <a:blip r:embed="rId3">
            <a:alphaModFix/>
          </a:blip>
          <a:stretch>
            <a:fillRect/>
          </a:stretch>
        </p:blipFill>
        <p:spPr>
          <a:xfrm>
            <a:off x="536013" y="1595375"/>
            <a:ext cx="8071973" cy="3548124"/>
          </a:xfrm>
          <a:prstGeom prst="rect">
            <a:avLst/>
          </a:prstGeom>
          <a:noFill/>
          <a:ln>
            <a:noFill/>
          </a:ln>
        </p:spPr>
      </p:pic>
      <p:sp>
        <p:nvSpPr>
          <p:cNvPr id="486" name="Google Shape;486;p62"/>
          <p:cNvSpPr txBox="1"/>
          <p:nvPr/>
        </p:nvSpPr>
        <p:spPr>
          <a:xfrm>
            <a:off x="4388303" y="2891274"/>
            <a:ext cx="371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a:t>
            </a:r>
            <a:r>
              <a:rPr b="1" lang="en" sz="1600">
                <a:latin typeface="Roboto Mono"/>
                <a:ea typeface="Roboto Mono"/>
                <a:cs typeface="Roboto Mono"/>
                <a:sym typeface="Roboto Mono"/>
              </a:rPr>
              <a:t>git pull &lt;remote&gt;’</a:t>
            </a:r>
            <a:endParaRPr b="1" sz="1600">
              <a:latin typeface="Roboto Mono"/>
              <a:ea typeface="Roboto Mono"/>
              <a:cs typeface="Roboto Mono"/>
              <a:sym typeface="Roboto Mono"/>
            </a:endParaRPr>
          </a:p>
        </p:txBody>
      </p:sp>
      <p:pic>
        <p:nvPicPr>
          <p:cNvPr id="487" name="Google Shape;487;p62"/>
          <p:cNvPicPr preferRelativeResize="0"/>
          <p:nvPr/>
        </p:nvPicPr>
        <p:blipFill rotWithShape="1">
          <a:blip r:embed="rId4">
            <a:alphaModFix/>
          </a:blip>
          <a:srcRect b="13652" l="13677" r="12548" t="7202"/>
          <a:stretch/>
        </p:blipFill>
        <p:spPr>
          <a:xfrm>
            <a:off x="4499500" y="1970425"/>
            <a:ext cx="1900248" cy="986675"/>
          </a:xfrm>
          <a:prstGeom prst="rect">
            <a:avLst/>
          </a:prstGeom>
          <a:noFill/>
          <a:ln>
            <a:noFill/>
          </a:ln>
        </p:spPr>
      </p:pic>
      <p:pic>
        <p:nvPicPr>
          <p:cNvPr id="488" name="Google Shape;488;p62"/>
          <p:cNvPicPr preferRelativeResize="0"/>
          <p:nvPr/>
        </p:nvPicPr>
        <p:blipFill rotWithShape="1">
          <a:blip r:embed="rId5">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610875" y="2046300"/>
            <a:ext cx="7807800" cy="10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Q&amp;A - No Tough Questions!</a:t>
            </a:r>
            <a:endParaRPr sz="4400"/>
          </a:p>
        </p:txBody>
      </p:sp>
      <p:pic>
        <p:nvPicPr>
          <p:cNvPr id="494" name="Google Shape;494;p63"/>
          <p:cNvPicPr preferRelativeResize="0"/>
          <p:nvPr/>
        </p:nvPicPr>
        <p:blipFill>
          <a:blip r:embed="rId3">
            <a:alphaModFix/>
          </a:blip>
          <a:stretch>
            <a:fillRect/>
          </a:stretch>
        </p:blipFill>
        <p:spPr>
          <a:xfrm>
            <a:off x="4091882" y="187213"/>
            <a:ext cx="845783" cy="986677"/>
          </a:xfrm>
          <a:prstGeom prst="rect">
            <a:avLst/>
          </a:prstGeom>
          <a:noFill/>
          <a:ln>
            <a:noFill/>
          </a:ln>
        </p:spPr>
      </p:pic>
      <p:pic>
        <p:nvPicPr>
          <p:cNvPr id="495" name="Google Shape;495;p63"/>
          <p:cNvPicPr preferRelativeResize="0"/>
          <p:nvPr/>
        </p:nvPicPr>
        <p:blipFill>
          <a:blip r:embed="rId4">
            <a:alphaModFix/>
          </a:blip>
          <a:stretch>
            <a:fillRect/>
          </a:stretch>
        </p:blipFill>
        <p:spPr>
          <a:xfrm>
            <a:off x="5066650" y="187225"/>
            <a:ext cx="740003" cy="986671"/>
          </a:xfrm>
          <a:prstGeom prst="rect">
            <a:avLst/>
          </a:prstGeom>
          <a:noFill/>
          <a:ln>
            <a:noFill/>
          </a:ln>
        </p:spPr>
      </p:pic>
      <p:pic>
        <p:nvPicPr>
          <p:cNvPr id="496" name="Google Shape;496;p63"/>
          <p:cNvPicPr preferRelativeResize="0"/>
          <p:nvPr/>
        </p:nvPicPr>
        <p:blipFill rotWithShape="1">
          <a:blip r:embed="rId5">
            <a:alphaModFix/>
          </a:blip>
          <a:srcRect b="0" l="35707" r="0" t="0"/>
          <a:stretch/>
        </p:blipFill>
        <p:spPr>
          <a:xfrm>
            <a:off x="3246072" y="187225"/>
            <a:ext cx="845798" cy="986676"/>
          </a:xfrm>
          <a:prstGeom prst="rect">
            <a:avLst/>
          </a:prstGeom>
          <a:noFill/>
          <a:ln>
            <a:noFill/>
          </a:ln>
        </p:spPr>
      </p:pic>
      <p:sp>
        <p:nvSpPr>
          <p:cNvPr id="497" name="Google Shape;497;p63"/>
          <p:cNvSpPr txBox="1"/>
          <p:nvPr/>
        </p:nvSpPr>
        <p:spPr>
          <a:xfrm>
            <a:off x="372225" y="4114775"/>
            <a:ext cx="8557800" cy="14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(Here’s a Git cheat sheet to remember all of today’s commands, plus more!): https://training.github.com/downloads/github-git-cheat-sheet/</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a:t>
            </a:r>
            <a:endParaRPr/>
          </a:p>
        </p:txBody>
      </p:sp>
      <p:pic>
        <p:nvPicPr>
          <p:cNvPr id="97" name="Google Shape;97;p18"/>
          <p:cNvPicPr preferRelativeResize="0"/>
          <p:nvPr/>
        </p:nvPicPr>
        <p:blipFill>
          <a:blip r:embed="rId3">
            <a:alphaModFix/>
          </a:blip>
          <a:stretch>
            <a:fillRect/>
          </a:stretch>
        </p:blipFill>
        <p:spPr>
          <a:xfrm>
            <a:off x="311700" y="1017713"/>
            <a:ext cx="3314700" cy="1381125"/>
          </a:xfrm>
          <a:prstGeom prst="rect">
            <a:avLst/>
          </a:prstGeom>
          <a:noFill/>
          <a:ln>
            <a:noFill/>
          </a:ln>
        </p:spPr>
      </p:pic>
      <p:pic>
        <p:nvPicPr>
          <p:cNvPr id="98" name="Google Shape;98;p18"/>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99" name="Google Shape;99;p18"/>
          <p:cNvSpPr txBox="1"/>
          <p:nvPr/>
        </p:nvSpPr>
        <p:spPr>
          <a:xfrm>
            <a:off x="4434075" y="1115400"/>
            <a:ext cx="3833400" cy="29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Distributed</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Fast</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Secure</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Offline</a:t>
            </a:r>
            <a:endParaRPr sz="2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05" name="Google Shape;105;p19"/>
          <p:cNvPicPr preferRelativeResize="0"/>
          <p:nvPr/>
        </p:nvPicPr>
        <p:blipFill>
          <a:blip r:embed="rId3">
            <a:alphaModFix/>
          </a:blip>
          <a:stretch>
            <a:fillRect/>
          </a:stretch>
        </p:blipFill>
        <p:spPr>
          <a:xfrm>
            <a:off x="311700" y="1228725"/>
            <a:ext cx="5404351" cy="3608049"/>
          </a:xfrm>
          <a:prstGeom prst="rect">
            <a:avLst/>
          </a:prstGeom>
          <a:noFill/>
          <a:ln>
            <a:noFill/>
          </a:ln>
        </p:spPr>
      </p:pic>
      <p:pic>
        <p:nvPicPr>
          <p:cNvPr id="106" name="Google Shape;106;p19"/>
          <p:cNvPicPr preferRelativeResize="0"/>
          <p:nvPr/>
        </p:nvPicPr>
        <p:blipFill rotWithShape="1">
          <a:blip r:embed="rId4">
            <a:alphaModFix/>
          </a:blip>
          <a:srcRect b="-35343" l="-29312" r="2086" t="8117"/>
          <a:stretch/>
        </p:blipFill>
        <p:spPr>
          <a:xfrm>
            <a:off x="5374873" y="1228725"/>
            <a:ext cx="3625700" cy="2417125"/>
          </a:xfrm>
          <a:prstGeom prst="rect">
            <a:avLst/>
          </a:prstGeom>
          <a:noFill/>
          <a:ln>
            <a:noFill/>
          </a:ln>
        </p:spPr>
      </p:pic>
      <p:sp>
        <p:nvSpPr>
          <p:cNvPr id="107" name="Google Shape;107;p19"/>
          <p:cNvSpPr/>
          <p:nvPr/>
        </p:nvSpPr>
        <p:spPr>
          <a:xfrm>
            <a:off x="368150" y="3881275"/>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5">
            <a:alphaModFix/>
          </a:blip>
          <a:stretch>
            <a:fillRect/>
          </a:stretch>
        </p:blipFill>
        <p:spPr>
          <a:xfrm>
            <a:off x="8267475" y="107775"/>
            <a:ext cx="740003" cy="986671"/>
          </a:xfrm>
          <a:prstGeom prst="rect">
            <a:avLst/>
          </a:prstGeom>
          <a:noFill/>
          <a:ln>
            <a:noFill/>
          </a:ln>
        </p:spPr>
      </p:pic>
      <p:sp>
        <p:nvSpPr>
          <p:cNvPr id="109" name="Google Shape;109;p19"/>
          <p:cNvSpPr txBox="1"/>
          <p:nvPr/>
        </p:nvSpPr>
        <p:spPr>
          <a:xfrm>
            <a:off x="6000575" y="3169975"/>
            <a:ext cx="30000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a:t>
            </a:r>
            <a:endParaRPr sz="19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15" name="Google Shape;115;p20"/>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116" name="Google Shape;116;p20"/>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17" name="Google Shape;117;p20"/>
          <p:cNvPicPr preferRelativeResize="0"/>
          <p:nvPr/>
        </p:nvPicPr>
        <p:blipFill>
          <a:blip r:embed="rId4">
            <a:alphaModFix/>
          </a:blip>
          <a:stretch>
            <a:fillRect/>
          </a:stretch>
        </p:blipFill>
        <p:spPr>
          <a:xfrm>
            <a:off x="311700" y="984675"/>
            <a:ext cx="4704400" cy="3930750"/>
          </a:xfrm>
          <a:prstGeom prst="rect">
            <a:avLst/>
          </a:prstGeom>
          <a:noFill/>
          <a:ln>
            <a:noFill/>
          </a:ln>
        </p:spPr>
      </p:pic>
      <p:sp>
        <p:nvSpPr>
          <p:cNvPr id="118" name="Google Shape;118;p20"/>
          <p:cNvSpPr/>
          <p:nvPr/>
        </p:nvSpPr>
        <p:spPr>
          <a:xfrm>
            <a:off x="87075" y="2267775"/>
            <a:ext cx="669300" cy="439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Notepad++ is much easier to use than Vim. In Vim you cannot use your mouse/cursor.</a:t>
            </a:r>
            <a:endParaRPr sz="3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25" name="Google Shape;125;p21"/>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126" name="Google Shape;126;p21"/>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27" name="Google Shape;127;p21"/>
          <p:cNvPicPr preferRelativeResize="0"/>
          <p:nvPr/>
        </p:nvPicPr>
        <p:blipFill>
          <a:blip r:embed="rId4">
            <a:alphaModFix/>
          </a:blip>
          <a:stretch>
            <a:fillRect/>
          </a:stretch>
        </p:blipFill>
        <p:spPr>
          <a:xfrm>
            <a:off x="923400" y="1468488"/>
            <a:ext cx="4086700" cy="669219"/>
          </a:xfrm>
          <a:prstGeom prst="rect">
            <a:avLst/>
          </a:prstGeom>
          <a:noFill/>
          <a:ln>
            <a:noFill/>
          </a:ln>
        </p:spPr>
      </p:pic>
      <p:sp>
        <p:nvSpPr>
          <p:cNvPr id="128" name="Google Shape;128;p21"/>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t/>
            </a:r>
            <a:endParaRPr sz="3400">
              <a:solidFill>
                <a:srgbClr val="FFFFFF"/>
              </a:solidFill>
            </a:endParaRPr>
          </a:p>
        </p:txBody>
      </p:sp>
      <p:sp>
        <p:nvSpPr>
          <p:cNvPr id="129" name="Google Shape;129;p21"/>
          <p:cNvSpPr/>
          <p:nvPr/>
        </p:nvSpPr>
        <p:spPr>
          <a:xfrm rot="-5400000">
            <a:off x="1874100" y="2138100"/>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1"/>
          <p:cNvPicPr preferRelativeResize="0"/>
          <p:nvPr/>
        </p:nvPicPr>
        <p:blipFill>
          <a:blip r:embed="rId5">
            <a:alphaModFix/>
          </a:blip>
          <a:stretch>
            <a:fillRect/>
          </a:stretch>
        </p:blipFill>
        <p:spPr>
          <a:xfrm>
            <a:off x="817699" y="2344334"/>
            <a:ext cx="4192400" cy="1356865"/>
          </a:xfrm>
          <a:prstGeom prst="rect">
            <a:avLst/>
          </a:prstGeom>
          <a:noFill/>
          <a:ln>
            <a:noFill/>
          </a:ln>
        </p:spPr>
      </p:pic>
      <p:pic>
        <p:nvPicPr>
          <p:cNvPr id="131" name="Google Shape;131;p21"/>
          <p:cNvPicPr preferRelativeResize="0"/>
          <p:nvPr/>
        </p:nvPicPr>
        <p:blipFill>
          <a:blip r:embed="rId6">
            <a:alphaModFix/>
          </a:blip>
          <a:stretch>
            <a:fillRect/>
          </a:stretch>
        </p:blipFill>
        <p:spPr>
          <a:xfrm>
            <a:off x="923397" y="3801475"/>
            <a:ext cx="3467750" cy="1223925"/>
          </a:xfrm>
          <a:prstGeom prst="rect">
            <a:avLst/>
          </a:prstGeom>
          <a:noFill/>
          <a:ln>
            <a:noFill/>
          </a:ln>
        </p:spPr>
      </p:pic>
      <p:sp>
        <p:nvSpPr>
          <p:cNvPr id="132" name="Google Shape;132;p21"/>
          <p:cNvSpPr/>
          <p:nvPr/>
        </p:nvSpPr>
        <p:spPr>
          <a:xfrm>
            <a:off x="843937" y="3274616"/>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1442462" y="4292678"/>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